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1" r:id="rId4"/>
    <p:sldId id="260" r:id="rId5"/>
    <p:sldId id="259" r:id="rId6"/>
    <p:sldId id="258" r:id="rId7"/>
    <p:sldId id="266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2" autoAdjust="0"/>
  </p:normalViewPr>
  <p:slideViewPr>
    <p:cSldViewPr>
      <p:cViewPr>
        <p:scale>
          <a:sx n="60" d="100"/>
          <a:sy n="60" d="100"/>
        </p:scale>
        <p:origin x="-2238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CA129-0C29-4D94-9CD5-E1DD4286E8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1E19-922A-4037-9C83-6535ADBB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3094-7219-42A7-8D32-B5CF669C7A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6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5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4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F0AB-5AD0-48B1-9621-FFE3799C0D7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282C-F08B-4840-9A98-937A1720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АДАПТАЦІЯ ДІТЕЙ РАННЬОГО </a:t>
            </a:r>
            <a:r>
              <a:rPr lang="uk-UA" dirty="0" smtClean="0"/>
              <a:t>ВІКУ </a:t>
            </a:r>
            <a:r>
              <a:rPr lang="uk-UA" dirty="0" smtClean="0"/>
              <a:t>ДО УМОВ ЗДО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301208"/>
            <a:ext cx="3168352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2060"/>
                </a:solidFill>
              </a:rPr>
              <a:t>ПІДГОТУВАЛА  </a:t>
            </a:r>
            <a:r>
              <a:rPr lang="uk-UA" sz="1800" dirty="0" smtClean="0">
                <a:solidFill>
                  <a:srgbClr val="002060"/>
                </a:solidFill>
              </a:rPr>
              <a:t>:КОЗАК  Н.С.</a:t>
            </a:r>
          </a:p>
          <a:p>
            <a:r>
              <a:rPr lang="uk-UA" sz="1800" dirty="0" smtClean="0">
                <a:solidFill>
                  <a:srgbClr val="002060"/>
                </a:solidFill>
              </a:rPr>
              <a:t>ЗДО </a:t>
            </a:r>
            <a:r>
              <a:rPr lang="uk-UA" sz="1800" dirty="0" smtClean="0">
                <a:solidFill>
                  <a:srgbClr val="002060"/>
                </a:solidFill>
              </a:rPr>
              <a:t>Я/С </a:t>
            </a:r>
            <a:r>
              <a:rPr lang="uk-UA" sz="1800" dirty="0" smtClean="0">
                <a:solidFill>
                  <a:srgbClr val="002060"/>
                </a:solidFill>
              </a:rPr>
              <a:t>№ 16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14"/>
          <a:stretch/>
        </p:blipFill>
        <p:spPr bwMode="auto">
          <a:xfrm>
            <a:off x="390810" y="2509522"/>
            <a:ext cx="3965166" cy="322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4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357562"/>
            <a:ext cx="6255488" cy="13620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</a:t>
            </a:r>
            <a:r>
              <a:rPr lang="uk-UA" dirty="0" smtClean="0"/>
              <a:t>                Дякую </a:t>
            </a:r>
            <a:r>
              <a:rPr lang="uk-UA" dirty="0" smtClean="0"/>
              <a:t>за увагу   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1694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1412776"/>
            <a:ext cx="446449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9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620688"/>
            <a:ext cx="4804197" cy="475252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2400" dirty="0" smtClean="0">
                <a:solidFill>
                  <a:schemeClr val="bg1"/>
                </a:solidFill>
                <a:latin typeface="+mn-lt"/>
              </a:rPr>
              <a:t>Адаптація </a:t>
            </a:r>
            <a:br>
              <a:rPr lang="uk-UA" sz="2400" dirty="0" smtClean="0">
                <a:solidFill>
                  <a:schemeClr val="bg1"/>
                </a:solidFill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latin typeface="+mn-lt"/>
              </a:rPr>
              <a:t>(з лат. «пристосування») – складний процес пристосування організму,</a:t>
            </a:r>
            <a:br>
              <a:rPr lang="uk-UA" sz="2400" dirty="0" smtClean="0">
                <a:solidFill>
                  <a:schemeClr val="bg1"/>
                </a:solidFill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latin typeface="+mn-lt"/>
              </a:rPr>
              <a:t>що проходить на різних рівнях: фізіологічному соціальному, психологічному.</a:t>
            </a:r>
            <a:r>
              <a:rPr lang="ru-RU" sz="27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+mn-lt"/>
              </a:rPr>
            </a:br>
            <a:endParaRPr lang="ru-RU" sz="2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069">
            <a:off x="5547844" y="2400060"/>
            <a:ext cx="3235288" cy="409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02061"/>
      </p:ext>
    </p:extLst>
  </p:cSld>
  <p:clrMapOvr>
    <a:masterClrMapping/>
  </p:clrMapOvr>
  <p:transition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4090"/>
            <a:ext cx="4680520" cy="6926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Робота ДНЗ </a:t>
            </a:r>
          </a:p>
          <a:p>
            <a:pPr algn="ctr"/>
            <a:r>
              <a:rPr lang="uk-UA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</a:t>
            </a:r>
            <a:r>
              <a:rPr lang="uk-UA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передадаптаційний</a:t>
            </a:r>
            <a:r>
              <a:rPr lang="uk-UA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період</a:t>
            </a:r>
            <a:endParaRPr lang="uk-UA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660" y="1082330"/>
            <a:ext cx="1656184" cy="505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Робота з батьками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44824"/>
            <a:ext cx="20882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Первинний запис та бесіда з завідувачем ЗДО</a:t>
            </a:r>
            <a:endParaRPr lang="uk-UA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98463" y="1826107"/>
            <a:ext cx="208823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Батьківські збори, День відкритих дверей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082330"/>
            <a:ext cx="3672408" cy="5659038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bg1"/>
                </a:solidFill>
              </a:rPr>
              <a:t>Психолого-педагогічна служба ДНЗ: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/>
              <a:t>Проведення семінару «Адаптація дітей до умов ЗДО»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/>
              <a:t>Узгодженість дій батьків і педагогів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/>
              <a:t>Вивчення психолого-педагогічної, методичної, науково-популярної л-ри з проблеми адаптації дітей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/>
              <a:t>Створення предметно-розвивального середовища у якому дитина почувала б себе комфортно і захищено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/>
              <a:t>Ознайомлення з медичною документацією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/>
              <a:t>Аналіз анкетування батьків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/>
              <a:t>Прогноз протікання адаптації, виявлення дітей «групи ризику».</a:t>
            </a:r>
            <a:endParaRPr lang="uk-UA" sz="17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05" y="2852936"/>
            <a:ext cx="4879190" cy="38884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b="1" dirty="0" smtClean="0"/>
              <a:t>знайомство з умовами перебування у ЗДО, характеристикою вікових можливостей, показниками розвитку дітей раннього віку;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b="1" dirty="0" smtClean="0"/>
              <a:t>знайомство з особливостями адаптаційного періоду та факторами, від яких залежить його протікання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b="1" dirty="0" smtClean="0"/>
              <a:t>анкетування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b="1" dirty="0"/>
              <a:t>п</a:t>
            </a:r>
            <a:r>
              <a:rPr lang="uk-UA" sz="1700" b="1" dirty="0" smtClean="0"/>
              <a:t>резентація приміщень ЗДО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b="1" dirty="0"/>
              <a:t>р</a:t>
            </a:r>
            <a:r>
              <a:rPr lang="uk-UA" sz="1700" b="1" dirty="0" smtClean="0"/>
              <a:t>екомендації, консультації, поради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b="1" dirty="0" smtClean="0"/>
              <a:t>укомплектування груп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b="1" dirty="0" smtClean="0"/>
              <a:t>розробка послідовного прийому дітей в групу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b="1" dirty="0" smtClean="0"/>
              <a:t>розробка «гнучкого» режиму для кожної дитини тощо.</a:t>
            </a:r>
          </a:p>
          <a:p>
            <a:endParaRPr lang="uk-UA" sz="1600" b="1" dirty="0" smtClean="0"/>
          </a:p>
          <a:p>
            <a:endParaRPr lang="uk-UA" dirty="0"/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2898463" y="716786"/>
            <a:ext cx="1637533" cy="36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4535996" y="716786"/>
            <a:ext cx="1764196" cy="36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4" idx="0"/>
          </p:cNvCxnSpPr>
          <p:nvPr/>
        </p:nvCxnSpPr>
        <p:spPr>
          <a:xfrm flipH="1">
            <a:off x="1151620" y="1587948"/>
            <a:ext cx="1188132" cy="256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14" idx="0"/>
          </p:cNvCxnSpPr>
          <p:nvPr/>
        </p:nvCxnSpPr>
        <p:spPr>
          <a:xfrm>
            <a:off x="2339752" y="1587948"/>
            <a:ext cx="1602827" cy="238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2"/>
          </p:cNvCxnSpPr>
          <p:nvPr/>
        </p:nvCxnSpPr>
        <p:spPr>
          <a:xfrm>
            <a:off x="3942579" y="2618195"/>
            <a:ext cx="0" cy="234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67542"/>
      </p:ext>
    </p:extLst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6602" y="116632"/>
            <a:ext cx="4320480" cy="900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Робота ЗДО у період адаптації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1357299"/>
            <a:ext cx="3312369" cy="7755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prstClr val="black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Етап психолого-педагогічного супроводу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(вересень-жовтень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uk-UA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4068" y="1357299"/>
            <a:ext cx="3249550" cy="7755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Етап аналізу та висновків (листопад-грудень)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2420888"/>
            <a:ext cx="3384377" cy="4318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Поетапний прийом дітей до групи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Спостереження за поведінкою дитини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Організація релаксаційних хвилинок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Консультації для батьків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err="1">
                <a:solidFill>
                  <a:prstClr val="black"/>
                </a:solidFill>
              </a:rPr>
              <a:t>Діагностика</a:t>
            </a:r>
            <a:r>
              <a:rPr lang="ru-RU" sz="1700" b="1" dirty="0">
                <a:solidFill>
                  <a:prstClr val="black"/>
                </a:solidFill>
              </a:rPr>
              <a:t> </a:t>
            </a:r>
            <a:r>
              <a:rPr lang="ru-RU" sz="1700" b="1" dirty="0" err="1" smtClean="0">
                <a:solidFill>
                  <a:prstClr val="black"/>
                </a:solidFill>
              </a:rPr>
              <a:t>фізичного</a:t>
            </a:r>
            <a:r>
              <a:rPr lang="ru-RU" sz="1700" b="1" dirty="0" smtClean="0">
                <a:solidFill>
                  <a:prstClr val="black"/>
                </a:solidFill>
              </a:rPr>
              <a:t> та </a:t>
            </a:r>
            <a:r>
              <a:rPr lang="ru-RU" sz="1700" b="1" dirty="0" err="1" smtClean="0">
                <a:solidFill>
                  <a:prstClr val="black"/>
                </a:solidFill>
              </a:rPr>
              <a:t>нервово-психічного</a:t>
            </a:r>
            <a:r>
              <a:rPr lang="ru-RU" sz="1700" b="1" dirty="0" smtClean="0">
                <a:solidFill>
                  <a:prstClr val="black"/>
                </a:solidFill>
              </a:rPr>
              <a:t> </a:t>
            </a:r>
            <a:r>
              <a:rPr lang="ru-RU" sz="1700" b="1" dirty="0" err="1">
                <a:solidFill>
                  <a:prstClr val="black"/>
                </a:solidFill>
              </a:rPr>
              <a:t>розвитку</a:t>
            </a:r>
            <a:r>
              <a:rPr lang="ru-RU" sz="1700" b="1" dirty="0">
                <a:solidFill>
                  <a:prstClr val="black"/>
                </a:solidFill>
              </a:rPr>
              <a:t> </a:t>
            </a:r>
            <a:r>
              <a:rPr lang="ru-RU" sz="1700" b="1" dirty="0" err="1">
                <a:solidFill>
                  <a:prstClr val="black"/>
                </a:solidFill>
              </a:rPr>
              <a:t>дітей</a:t>
            </a:r>
            <a:endParaRPr lang="ru-RU" sz="17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Виявлення рівня розвитку дітей та їх комунікативної діяльності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Виявлення типу темпераменту кожної дитини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4068" y="2495100"/>
            <a:ext cx="3312368" cy="4318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Обробка результатів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Виявлення дітей з важким ступенем адаптації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Індивідуальна робота з дітьми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1" dirty="0" smtClean="0">
                <a:solidFill>
                  <a:prstClr val="black"/>
                </a:solidFill>
              </a:rPr>
              <a:t>Рекомендації батькам та педагогам з проведення </a:t>
            </a:r>
            <a:r>
              <a:rPr lang="uk-UA" sz="1700" b="1" dirty="0" err="1" smtClean="0">
                <a:solidFill>
                  <a:prstClr val="black"/>
                </a:solidFill>
              </a:rPr>
              <a:t>корекційно-розвивальних</a:t>
            </a:r>
            <a:r>
              <a:rPr lang="uk-UA" sz="1700" b="1" dirty="0" smtClean="0">
                <a:solidFill>
                  <a:prstClr val="black"/>
                </a:solidFill>
              </a:rPr>
              <a:t> занять з дітьми</a:t>
            </a:r>
            <a:endParaRPr lang="uk-UA" sz="1700" b="1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flipH="1">
            <a:off x="1907704" y="1016732"/>
            <a:ext cx="2579138" cy="340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6" idx="0"/>
          </p:cNvCxnSpPr>
          <p:nvPr/>
        </p:nvCxnSpPr>
        <p:spPr>
          <a:xfrm>
            <a:off x="4486842" y="1016732"/>
            <a:ext cx="2322001" cy="340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8" idx="0"/>
          </p:cNvCxnSpPr>
          <p:nvPr/>
        </p:nvCxnSpPr>
        <p:spPr>
          <a:xfrm>
            <a:off x="6808843" y="2132857"/>
            <a:ext cx="31409" cy="362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28794" y="21431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564574"/>
      </p:ext>
    </p:extLst>
  </p:cSld>
  <p:clrMapOvr>
    <a:masterClrMapping/>
  </p:clrMapOvr>
  <p:transition advClick="0" advTm="1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Ступені адаптації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2643206" cy="15716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600" b="1" dirty="0" smtClean="0">
                <a:solidFill>
                  <a:schemeClr val="bg1"/>
                </a:solidFill>
              </a:rPr>
              <a:t>Легкий </a:t>
            </a:r>
          </a:p>
          <a:p>
            <a:pPr lvl="0" algn="ctr"/>
            <a:r>
              <a:rPr lang="uk-UA" sz="2600" b="1" dirty="0" smtClean="0">
                <a:solidFill>
                  <a:schemeClr val="bg1"/>
                </a:solidFill>
              </a:rPr>
              <a:t>1-16 днів</a:t>
            </a:r>
            <a:endParaRPr lang="ru-RU" sz="2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00372"/>
            <a:ext cx="2643206" cy="1500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600" b="1" dirty="0" smtClean="0">
                <a:solidFill>
                  <a:schemeClr val="bg1"/>
                </a:solidFill>
              </a:rPr>
              <a:t>Середній 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600" b="1" dirty="0" smtClean="0">
                <a:solidFill>
                  <a:schemeClr val="bg1"/>
                </a:solidFill>
              </a:rPr>
              <a:t>16-32 днів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857760"/>
            <a:ext cx="2643206" cy="15001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600" b="1" dirty="0" err="1" smtClean="0">
                <a:solidFill>
                  <a:schemeClr val="bg1"/>
                </a:solidFill>
              </a:rPr>
              <a:t>Важкий</a:t>
            </a:r>
            <a:r>
              <a:rPr lang="uk-UA" sz="2600" b="1" dirty="0" smtClean="0">
                <a:solidFill>
                  <a:schemeClr val="bg1"/>
                </a:solidFill>
              </a:rPr>
              <a:t>  </a:t>
            </a:r>
          </a:p>
          <a:p>
            <a:pPr lvl="0" algn="ctr"/>
            <a:r>
              <a:rPr lang="uk-UA" sz="2600" b="1" dirty="0" smtClean="0">
                <a:solidFill>
                  <a:schemeClr val="bg1"/>
                </a:solidFill>
              </a:rPr>
              <a:t>32 днів</a:t>
            </a:r>
            <a:r>
              <a:rPr lang="uk-UA" sz="2600" dirty="0" smtClean="0">
                <a:solidFill>
                  <a:schemeClr val="bg1"/>
                </a:solidFill>
              </a:rPr>
              <a:t>-</a:t>
            </a:r>
            <a:r>
              <a:rPr lang="uk-UA" sz="2600" b="1" dirty="0" smtClean="0">
                <a:solidFill>
                  <a:schemeClr val="bg1"/>
                </a:solidFill>
              </a:rPr>
              <a:t>декілька      тижнів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1071546"/>
            <a:ext cx="5429288" cy="14287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1900" b="1" dirty="0" smtClean="0">
                <a:solidFill>
                  <a:schemeClr val="bg1"/>
                </a:solidFill>
              </a:rPr>
              <a:t>Радісний чи стабільно спокійний, емоційний стан. Дитина контактує з дорослими, ровесниками, предметами, що її оточують. Досить швидко звикає до нових умов.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786058"/>
            <a:ext cx="5429288" cy="17859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1900" b="1" dirty="0" smtClean="0">
                <a:solidFill>
                  <a:schemeClr val="bg1"/>
                </a:solidFill>
              </a:rPr>
              <a:t>Емоційний стан дитини може бути нестійким. Протягом дня для малюку характерна плаксивість, крик, плач під час розлуки і зустрічі з батьками та близькими людьми. Ставлення до однолітків зазвичай байдуже. 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4714884"/>
            <a:ext cx="5429288" cy="20002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1900" b="1" dirty="0" smtClean="0">
                <a:solidFill>
                  <a:schemeClr val="bg1"/>
                </a:solidFill>
              </a:rPr>
              <a:t>Погіршується сон, апетит. Малюк може перебувати в активному емоційному стані. Або навпаки, може бути пасивним, пригніченим, напруженим, уникати спілкування з однолітками, сторонитися і відмовлятися від участі в будь-якій діяльності.</a:t>
            </a:r>
            <a:endParaRPr lang="ru-RU" sz="19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28926" y="1714488"/>
            <a:ext cx="42862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28926" y="3643314"/>
            <a:ext cx="42862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28926" y="5572140"/>
            <a:ext cx="42862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644399"/>
      </p:ext>
    </p:extLst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756" y="332656"/>
            <a:ext cx="4320480" cy="900100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Адаптація дітей до умов ЗДО</a:t>
            </a:r>
            <a:endParaRPr lang="uk-UA" sz="2800" b="1" cap="all" dirty="0">
              <a:ln/>
              <a:solidFill>
                <a:schemeClr val="bg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02702"/>
            <a:ext cx="2918128" cy="10834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Робота перед адаптаційним періодом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214554"/>
            <a:ext cx="2808312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Робота у період адаптації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256"/>
            <a:ext cx="1964177" cy="13588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1-й етап</a:t>
            </a:r>
          </a:p>
          <a:p>
            <a:pPr algn="ctr"/>
            <a:r>
              <a:rPr lang="uk-UA" sz="2000" b="1" dirty="0" smtClean="0"/>
              <a:t>Підготовчий 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343253"/>
            <a:ext cx="2880320" cy="1301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2-й етап</a:t>
            </a:r>
          </a:p>
          <a:p>
            <a:pPr algn="ctr"/>
            <a:r>
              <a:rPr lang="uk-UA" b="1" dirty="0" smtClean="0"/>
              <a:t>Діагностичний (психолого-педагогічного супроводу</a:t>
            </a:r>
            <a:r>
              <a:rPr lang="uk-UA" dirty="0" smtClean="0">
                <a:latin typeface="Comic Sans MS" pitchFamily="66" charset="0"/>
              </a:rPr>
              <a:t>)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6236" y="4338600"/>
            <a:ext cx="2268252" cy="13065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3-й етап</a:t>
            </a:r>
          </a:p>
          <a:p>
            <a:pPr algn="ctr"/>
            <a:r>
              <a:rPr lang="uk-UA" sz="2000" b="1" dirty="0" smtClean="0"/>
              <a:t>Аналіз та висновки</a:t>
            </a:r>
            <a:endParaRPr lang="uk-UA" sz="2000" b="1" dirty="0"/>
          </a:p>
        </p:txBody>
      </p: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rot="5400000">
            <a:off x="2655417" y="322123"/>
            <a:ext cx="969946" cy="2791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6" idx="0"/>
          </p:cNvCxnSpPr>
          <p:nvPr/>
        </p:nvCxnSpPr>
        <p:spPr>
          <a:xfrm rot="16200000" flipH="1">
            <a:off x="5193805" y="574947"/>
            <a:ext cx="981798" cy="2297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 flipH="1">
            <a:off x="1624999" y="3202539"/>
            <a:ext cx="75580" cy="108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8" idx="0"/>
          </p:cNvCxnSpPr>
          <p:nvPr/>
        </p:nvCxnSpPr>
        <p:spPr>
          <a:xfrm flipH="1">
            <a:off x="5004048" y="3128954"/>
            <a:ext cx="1829364" cy="1214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>
            <a:off x="6833412" y="3128954"/>
            <a:ext cx="1404156" cy="1226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11679"/>
      </p:ext>
    </p:extLst>
  </p:cSld>
  <p:clrMapOvr>
    <a:masterClrMapping/>
  </p:clrMapOvr>
  <p:transition advClick="0" advTm="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dia\Desktop\20231108_114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5264" y="153528"/>
            <a:ext cx="281009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ia\Desktop\20231108_101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7841" y="3807135"/>
            <a:ext cx="2624774" cy="273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ia\Desktop\IMG-d0de035467a509c2303731a882e58cb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8693"/>
            <a:ext cx="2952328" cy="393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adia\Desktop\IMG-9c51966a4273a244ba2c2034b1055ff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29453" cy="4039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dia\Desktop\IMG-d0de035467a509c2303731a882e58cb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71" y="2424299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adia\Desktop\IMG-c10d479d093106d8710ceef1ccc3997c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3" b="21963"/>
          <a:stretch>
            <a:fillRect/>
          </a:stretch>
        </p:blipFill>
        <p:spPr bwMode="auto">
          <a:xfrm>
            <a:off x="899592" y="564277"/>
            <a:ext cx="3341306" cy="306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dia\Desktop\IMG-2cb2741ea749b43938d9314458b1efd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408811" cy="4619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00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369</Words>
  <Application>Microsoft Office PowerPoint</Application>
  <PresentationFormat>Экран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АДАПТАЦІЯ ДІТЕЙ РАННЬОГО ВІКУ ДО УМОВ ЗДО</vt:lpstr>
      <vt:lpstr>   Адаптація  (з лат. «пристосування») – складний процес пристосування організму, що проходить на різних рівнях: фізіологічному соціальному, психологічному.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Дякую за увагу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АДАПТАЦІЯ ДІТЕЙ РАННЬОГО ВІУ ДО УМОВ ЗДО</dc:title>
  <dc:creator>Nadia</dc:creator>
  <cp:lastModifiedBy>Пользователь</cp:lastModifiedBy>
  <cp:revision>7</cp:revision>
  <dcterms:created xsi:type="dcterms:W3CDTF">2023-11-29T08:38:43Z</dcterms:created>
  <dcterms:modified xsi:type="dcterms:W3CDTF">2023-11-26T20:26:55Z</dcterms:modified>
</cp:coreProperties>
</file>