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61" r:id="rId4"/>
    <p:sldId id="260" r:id="rId5"/>
    <p:sldId id="259" r:id="rId6"/>
    <p:sldId id="258" r:id="rId7"/>
    <p:sldId id="266" r:id="rId8"/>
    <p:sldId id="267" r:id="rId9"/>
    <p:sldId id="268" r:id="rId10"/>
    <p:sldId id="263" r:id="rId1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562" autoAdjust="0"/>
  </p:normalViewPr>
  <p:slideViewPr>
    <p:cSldViewPr>
      <p:cViewPr>
        <p:scale>
          <a:sx n="60" d="100"/>
          <a:sy n="60" d="100"/>
        </p:scale>
        <p:origin x="-2238" y="-6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CA129-0C29-4D94-9CD5-E1DD4286E82D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1E19-922A-4037-9C83-6535ADBBE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267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F3094-7219-42A7-8D32-B5CF669C7A7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F0AB-5AD0-48B1-9621-FFE3799C0D72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282C-F08B-4840-9A98-937A1720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774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F0AB-5AD0-48B1-9621-FFE3799C0D72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282C-F08B-4840-9A98-937A1720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564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F0AB-5AD0-48B1-9621-FFE3799C0D72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282C-F08B-4840-9A98-937A1720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09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F0AB-5AD0-48B1-9621-FFE3799C0D72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282C-F08B-4840-9A98-937A1720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75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F0AB-5AD0-48B1-9621-FFE3799C0D72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282C-F08B-4840-9A98-937A1720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751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F0AB-5AD0-48B1-9621-FFE3799C0D72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282C-F08B-4840-9A98-937A1720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2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F0AB-5AD0-48B1-9621-FFE3799C0D72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282C-F08B-4840-9A98-937A1720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885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F0AB-5AD0-48B1-9621-FFE3799C0D72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282C-F08B-4840-9A98-937A1720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004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F0AB-5AD0-48B1-9621-FFE3799C0D72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282C-F08B-4840-9A98-937A1720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5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F0AB-5AD0-48B1-9621-FFE3799C0D72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282C-F08B-4840-9A98-937A1720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42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F0AB-5AD0-48B1-9621-FFE3799C0D72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282C-F08B-4840-9A98-937A1720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285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EF0AB-5AD0-48B1-9621-FFE3799C0D72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3282C-F08B-4840-9A98-937A1720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5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7772400" cy="14700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АДАПТАЦІЯ ДІТЕЙ РАННЬОГО </a:t>
            </a:r>
            <a:r>
              <a:rPr lang="uk-UA" dirty="0" smtClean="0"/>
              <a:t>ВІКУ </a:t>
            </a:r>
            <a:r>
              <a:rPr lang="uk-UA" dirty="0" smtClean="0"/>
              <a:t>ДО УМОВ ЗДО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5301208"/>
            <a:ext cx="3168352" cy="9361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1800" dirty="0" smtClean="0">
                <a:solidFill>
                  <a:srgbClr val="002060"/>
                </a:solidFill>
              </a:rPr>
              <a:t>ПІДГОТУВАЛА  </a:t>
            </a:r>
            <a:r>
              <a:rPr lang="uk-UA" sz="1800" dirty="0" smtClean="0">
                <a:solidFill>
                  <a:srgbClr val="002060"/>
                </a:solidFill>
              </a:rPr>
              <a:t>:КОЗАК  Н.С.</a:t>
            </a:r>
          </a:p>
          <a:p>
            <a:r>
              <a:rPr lang="uk-UA" sz="1800" dirty="0" smtClean="0">
                <a:solidFill>
                  <a:srgbClr val="002060"/>
                </a:solidFill>
              </a:rPr>
              <a:t>ЗДО </a:t>
            </a:r>
            <a:r>
              <a:rPr lang="uk-UA" sz="1800" dirty="0" smtClean="0">
                <a:solidFill>
                  <a:srgbClr val="002060"/>
                </a:solidFill>
              </a:rPr>
              <a:t>Я/С </a:t>
            </a:r>
            <a:r>
              <a:rPr lang="uk-UA" sz="1800" dirty="0" smtClean="0">
                <a:solidFill>
                  <a:srgbClr val="002060"/>
                </a:solidFill>
              </a:rPr>
              <a:t>№ 16</a:t>
            </a:r>
            <a:endParaRPr lang="en-US" sz="18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14"/>
          <a:stretch/>
        </p:blipFill>
        <p:spPr bwMode="auto">
          <a:xfrm>
            <a:off x="390810" y="2509522"/>
            <a:ext cx="3965166" cy="32237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443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357562"/>
            <a:ext cx="6255488" cy="136207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         </a:t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      </a:t>
            </a:r>
            <a:r>
              <a:rPr lang="uk-UA" dirty="0" smtClean="0"/>
              <a:t>                Дякую </a:t>
            </a:r>
            <a:r>
              <a:rPr lang="uk-UA" dirty="0" smtClean="0"/>
              <a:t>за увагу   </a:t>
            </a:r>
            <a:endParaRPr lang="ru-RU" dirty="0"/>
          </a:p>
        </p:txBody>
      </p:sp>
      <p:pic>
        <p:nvPicPr>
          <p:cNvPr id="1026" name="Picture 2" descr="C:\Documents and Settings\Администратор\Мои документы\16942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699792" y="1412776"/>
            <a:ext cx="4464496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499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620688"/>
            <a:ext cx="4804197" cy="4752528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uk-UA" sz="2400" dirty="0" smtClean="0">
                <a:solidFill>
                  <a:schemeClr val="bg1"/>
                </a:solidFill>
                <a:latin typeface="+mn-lt"/>
              </a:rPr>
              <a:t>Адаптація </a:t>
            </a:r>
            <a:br>
              <a:rPr lang="uk-UA" sz="2400" dirty="0" smtClean="0">
                <a:solidFill>
                  <a:schemeClr val="bg1"/>
                </a:solidFill>
                <a:latin typeface="+mn-lt"/>
              </a:rPr>
            </a:br>
            <a:r>
              <a:rPr lang="uk-UA" sz="2400" dirty="0" smtClean="0">
                <a:solidFill>
                  <a:schemeClr val="bg1"/>
                </a:solidFill>
                <a:latin typeface="+mn-lt"/>
              </a:rPr>
              <a:t>(з лат. «пристосування») – складний процес пристосування організму,</a:t>
            </a:r>
            <a:br>
              <a:rPr lang="uk-UA" sz="2400" dirty="0" smtClean="0">
                <a:solidFill>
                  <a:schemeClr val="bg1"/>
                </a:solidFill>
                <a:latin typeface="+mn-lt"/>
              </a:rPr>
            </a:br>
            <a:r>
              <a:rPr lang="uk-UA" sz="2400" dirty="0" smtClean="0">
                <a:solidFill>
                  <a:schemeClr val="bg1"/>
                </a:solidFill>
                <a:latin typeface="+mn-lt"/>
              </a:rPr>
              <a:t>що проходить на різних рівнях: фізіологічному соціальному, психологічному.</a:t>
            </a:r>
            <a:r>
              <a:rPr lang="ru-RU" sz="2700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bg1"/>
                </a:solidFill>
                <a:latin typeface="+mn-lt"/>
              </a:rPr>
            </a:br>
            <a:endParaRPr lang="ru-RU" sz="27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4069">
            <a:off x="5547844" y="2400060"/>
            <a:ext cx="3235288" cy="4098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5402061"/>
      </p:ext>
    </p:extLst>
  </p:cSld>
  <p:clrMapOvr>
    <a:masterClrMapping/>
  </p:clrMapOvr>
  <p:transition advClick="0" advTm="7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24090"/>
            <a:ext cx="4680520" cy="69269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b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Робота ДНЗ </a:t>
            </a:r>
          </a:p>
          <a:p>
            <a:pPr algn="ctr"/>
            <a:r>
              <a:rPr lang="uk-UA" b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 </a:t>
            </a:r>
            <a:r>
              <a:rPr lang="uk-UA" b="1" cap="all" dirty="0" err="1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передадаптаційний</a:t>
            </a:r>
            <a:r>
              <a:rPr lang="uk-UA" b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період</a:t>
            </a:r>
            <a:endParaRPr lang="uk-UA" b="1" cap="all" dirty="0">
              <a:ln/>
              <a:solidFill>
                <a:schemeClr val="bg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1660" y="1082330"/>
            <a:ext cx="1656184" cy="5056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Робота з батьками 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844824"/>
            <a:ext cx="2088232" cy="7920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Первинний запис та бесіда з завідувачем ЗДО</a:t>
            </a:r>
            <a:endParaRPr lang="uk-UA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898463" y="1826107"/>
            <a:ext cx="2088232" cy="7920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Батьківські збори, День відкритих дверей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1082330"/>
            <a:ext cx="3672408" cy="5659038"/>
          </a:xfrm>
          <a:prstGeom prst="rect">
            <a:avLst/>
          </a:prstGeom>
          <a:solidFill>
            <a:srgbClr val="FFCC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b="1" dirty="0" smtClean="0">
                <a:solidFill>
                  <a:schemeClr val="bg1"/>
                </a:solidFill>
              </a:rPr>
              <a:t>Психолого-педагогічна служба ДНЗ: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/>
              <a:t>Проведення семінару «Адаптація дітей до умов ЗДО»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/>
              <a:t>Узгодженість дій батьків і педагогів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/>
              <a:t>Вивчення психолого-педагогічної, методичної, науково-популярної л-ри з проблеми адаптації дітей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/>
              <a:t>Створення предметно-розвивального середовища у якому дитина почувала б себе комфортно і захищено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/>
              <a:t>Ознайомлення з медичною документацією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/>
              <a:t>Аналіз анкетування батьків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/>
              <a:t>Прогноз протікання адаптації, виявлення дітей «групи ризику».</a:t>
            </a:r>
            <a:endParaRPr lang="uk-UA" sz="17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505" y="2852936"/>
            <a:ext cx="4879190" cy="38884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uk-UA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700" b="1" dirty="0" smtClean="0"/>
              <a:t>знайомство з умовами перебування у ЗДО, характеристикою вікових можливостей, показниками розвитку дітей раннього віку;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700" b="1" dirty="0" smtClean="0"/>
              <a:t>знайомство з особливостями адаптаційного періоду та факторами, від яких залежить його протікання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700" b="1" dirty="0" smtClean="0"/>
              <a:t>анкетування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700" b="1" dirty="0"/>
              <a:t>п</a:t>
            </a:r>
            <a:r>
              <a:rPr lang="uk-UA" sz="1700" b="1" dirty="0" smtClean="0"/>
              <a:t>резентація приміщень ЗДО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700" b="1" dirty="0"/>
              <a:t>р</a:t>
            </a:r>
            <a:r>
              <a:rPr lang="uk-UA" sz="1700" b="1" dirty="0" smtClean="0"/>
              <a:t>екомендації, консультації, поради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700" b="1" dirty="0" smtClean="0"/>
              <a:t>укомплектування груп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700" b="1" dirty="0" smtClean="0"/>
              <a:t>розробка послідовного прийому дітей в групу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700" b="1" dirty="0" smtClean="0"/>
              <a:t>розробка «гнучкого» режиму для кожної дитини тощо.</a:t>
            </a:r>
          </a:p>
          <a:p>
            <a:endParaRPr lang="uk-UA" sz="1600" b="1" dirty="0" smtClean="0"/>
          </a:p>
          <a:p>
            <a:endParaRPr lang="uk-UA" dirty="0"/>
          </a:p>
        </p:txBody>
      </p:sp>
      <p:cxnSp>
        <p:nvCxnSpPr>
          <p:cNvPr id="9" name="Прямая со стрелкой 8"/>
          <p:cNvCxnSpPr>
            <a:stCxn id="2" idx="2"/>
          </p:cNvCxnSpPr>
          <p:nvPr/>
        </p:nvCxnSpPr>
        <p:spPr>
          <a:xfrm flipH="1">
            <a:off x="2898463" y="716786"/>
            <a:ext cx="1637533" cy="3655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2" idx="2"/>
          </p:cNvCxnSpPr>
          <p:nvPr/>
        </p:nvCxnSpPr>
        <p:spPr>
          <a:xfrm>
            <a:off x="4535996" y="716786"/>
            <a:ext cx="1764196" cy="3655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2"/>
            <a:endCxn id="4" idx="0"/>
          </p:cNvCxnSpPr>
          <p:nvPr/>
        </p:nvCxnSpPr>
        <p:spPr>
          <a:xfrm flipH="1">
            <a:off x="1151620" y="1587948"/>
            <a:ext cx="1188132" cy="256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3" idx="2"/>
            <a:endCxn id="14" idx="0"/>
          </p:cNvCxnSpPr>
          <p:nvPr/>
        </p:nvCxnSpPr>
        <p:spPr>
          <a:xfrm>
            <a:off x="2339752" y="1587948"/>
            <a:ext cx="1602827" cy="2381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4" idx="2"/>
          </p:cNvCxnSpPr>
          <p:nvPr/>
        </p:nvCxnSpPr>
        <p:spPr>
          <a:xfrm>
            <a:off x="3942579" y="2618195"/>
            <a:ext cx="0" cy="2347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367542"/>
      </p:ext>
    </p:extLst>
  </p:cSld>
  <p:clrMapOvr>
    <a:masterClrMapping/>
  </p:clrMapOvr>
  <p:transition advClick="0" advTm="20000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4" grpId="0" animBg="1"/>
      <p:bldP spid="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6602" y="116632"/>
            <a:ext cx="4320480" cy="9001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Робота ЗДО у період адаптації</a:t>
            </a:r>
            <a:endParaRPr lang="uk-UA" sz="28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1357299"/>
            <a:ext cx="3312369" cy="77555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 smtClean="0">
              <a:solidFill>
                <a:prstClr val="black"/>
              </a:solidFill>
            </a:endParaRPr>
          </a:p>
          <a:p>
            <a:pPr algn="ctr"/>
            <a:r>
              <a:rPr lang="uk-UA" b="1" dirty="0" smtClean="0">
                <a:solidFill>
                  <a:schemeClr val="bg1"/>
                </a:solidFill>
              </a:rPr>
              <a:t>Етап психолого-педагогічного супроводу</a:t>
            </a:r>
          </a:p>
          <a:p>
            <a:pPr algn="ctr"/>
            <a:r>
              <a:rPr lang="uk-UA" b="1" dirty="0" smtClean="0">
                <a:solidFill>
                  <a:schemeClr val="bg1"/>
                </a:solidFill>
              </a:rPr>
              <a:t>(вересень-жовтень</a:t>
            </a:r>
            <a:r>
              <a:rPr lang="uk-UA" b="1" dirty="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  <a:endParaRPr lang="uk-UA" b="1" dirty="0">
              <a:solidFill>
                <a:schemeClr val="bg1"/>
              </a:solidFill>
              <a:latin typeface="Comic Sans MS" pitchFamily="66" charset="0"/>
            </a:endParaRPr>
          </a:p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84068" y="1357299"/>
            <a:ext cx="3249550" cy="77555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Етап аналізу та висновків (листопад-грудень)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19" y="2420888"/>
            <a:ext cx="3384377" cy="431827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>
                <a:solidFill>
                  <a:prstClr val="black"/>
                </a:solidFill>
              </a:rPr>
              <a:t>Поетапний прийом дітей до групи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>
                <a:solidFill>
                  <a:prstClr val="black"/>
                </a:solidFill>
              </a:rPr>
              <a:t>Спостереження за поведінкою дитини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>
                <a:solidFill>
                  <a:prstClr val="black"/>
                </a:solidFill>
              </a:rPr>
              <a:t>Організація релаксаційних хвилинок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>
                <a:solidFill>
                  <a:prstClr val="black"/>
                </a:solidFill>
              </a:rPr>
              <a:t>Консультації для батьків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 err="1">
                <a:solidFill>
                  <a:prstClr val="black"/>
                </a:solidFill>
              </a:rPr>
              <a:t>Діагностика</a:t>
            </a:r>
            <a:r>
              <a:rPr lang="ru-RU" sz="1700" b="1" dirty="0">
                <a:solidFill>
                  <a:prstClr val="black"/>
                </a:solidFill>
              </a:rPr>
              <a:t> </a:t>
            </a:r>
            <a:r>
              <a:rPr lang="ru-RU" sz="1700" b="1" dirty="0" err="1" smtClean="0">
                <a:solidFill>
                  <a:prstClr val="black"/>
                </a:solidFill>
              </a:rPr>
              <a:t>фізичного</a:t>
            </a:r>
            <a:r>
              <a:rPr lang="ru-RU" sz="1700" b="1" dirty="0" smtClean="0">
                <a:solidFill>
                  <a:prstClr val="black"/>
                </a:solidFill>
              </a:rPr>
              <a:t> та </a:t>
            </a:r>
            <a:r>
              <a:rPr lang="ru-RU" sz="1700" b="1" dirty="0" err="1" smtClean="0">
                <a:solidFill>
                  <a:prstClr val="black"/>
                </a:solidFill>
              </a:rPr>
              <a:t>нервово-психічного</a:t>
            </a:r>
            <a:r>
              <a:rPr lang="ru-RU" sz="1700" b="1" dirty="0" smtClean="0">
                <a:solidFill>
                  <a:prstClr val="black"/>
                </a:solidFill>
              </a:rPr>
              <a:t> </a:t>
            </a:r>
            <a:r>
              <a:rPr lang="ru-RU" sz="1700" b="1" dirty="0" err="1">
                <a:solidFill>
                  <a:prstClr val="black"/>
                </a:solidFill>
              </a:rPr>
              <a:t>розвитку</a:t>
            </a:r>
            <a:r>
              <a:rPr lang="ru-RU" sz="1700" b="1" dirty="0">
                <a:solidFill>
                  <a:prstClr val="black"/>
                </a:solidFill>
              </a:rPr>
              <a:t> </a:t>
            </a:r>
            <a:r>
              <a:rPr lang="ru-RU" sz="1700" b="1" dirty="0" err="1">
                <a:solidFill>
                  <a:prstClr val="black"/>
                </a:solidFill>
              </a:rPr>
              <a:t>дітей</a:t>
            </a:r>
            <a:endParaRPr lang="ru-RU" sz="1700" b="1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>
                <a:solidFill>
                  <a:prstClr val="black"/>
                </a:solidFill>
              </a:rPr>
              <a:t>Виявлення рівня розвитку дітей та їх комунікативної діяльності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>
                <a:solidFill>
                  <a:prstClr val="black"/>
                </a:solidFill>
              </a:rPr>
              <a:t>Виявлення типу темпераменту кожної дитини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84068" y="2495100"/>
            <a:ext cx="3312368" cy="431827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>
                <a:solidFill>
                  <a:prstClr val="black"/>
                </a:solidFill>
              </a:rPr>
              <a:t>Обробка результатів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>
                <a:solidFill>
                  <a:prstClr val="black"/>
                </a:solidFill>
              </a:rPr>
              <a:t>Виявлення дітей з важким ступенем адаптації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>
                <a:solidFill>
                  <a:prstClr val="black"/>
                </a:solidFill>
              </a:rPr>
              <a:t>Індивідуальна робота з дітьми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700" b="1" dirty="0" smtClean="0">
                <a:solidFill>
                  <a:prstClr val="black"/>
                </a:solidFill>
              </a:rPr>
              <a:t>Рекомендації батькам та педагогам з проведення </a:t>
            </a:r>
            <a:r>
              <a:rPr lang="uk-UA" sz="1700" b="1" dirty="0" err="1" smtClean="0">
                <a:solidFill>
                  <a:prstClr val="black"/>
                </a:solidFill>
              </a:rPr>
              <a:t>корекційно-розвивальних</a:t>
            </a:r>
            <a:r>
              <a:rPr lang="uk-UA" sz="1700" b="1" dirty="0" smtClean="0">
                <a:solidFill>
                  <a:prstClr val="black"/>
                </a:solidFill>
              </a:rPr>
              <a:t> занять з дітьми</a:t>
            </a:r>
            <a:endParaRPr lang="uk-UA" sz="1700" b="1" dirty="0">
              <a:solidFill>
                <a:prstClr val="black"/>
              </a:solidFill>
            </a:endParaRPr>
          </a:p>
        </p:txBody>
      </p:sp>
      <p:cxnSp>
        <p:nvCxnSpPr>
          <p:cNvPr id="11" name="Прямая со стрелкой 10"/>
          <p:cNvCxnSpPr>
            <a:stCxn id="2" idx="2"/>
            <a:endCxn id="5" idx="0"/>
          </p:cNvCxnSpPr>
          <p:nvPr/>
        </p:nvCxnSpPr>
        <p:spPr>
          <a:xfrm flipH="1">
            <a:off x="1907704" y="1016732"/>
            <a:ext cx="2579138" cy="3405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2" idx="2"/>
            <a:endCxn id="6" idx="0"/>
          </p:cNvCxnSpPr>
          <p:nvPr/>
        </p:nvCxnSpPr>
        <p:spPr>
          <a:xfrm>
            <a:off x="4486842" y="1016732"/>
            <a:ext cx="2322001" cy="3405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6" idx="2"/>
            <a:endCxn id="8" idx="0"/>
          </p:cNvCxnSpPr>
          <p:nvPr/>
        </p:nvCxnSpPr>
        <p:spPr>
          <a:xfrm>
            <a:off x="6808843" y="2132857"/>
            <a:ext cx="31409" cy="3622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928794" y="214311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564574"/>
      </p:ext>
    </p:extLst>
  </p:cSld>
  <p:clrMapOvr>
    <a:masterClrMapping/>
  </p:clrMapOvr>
  <p:transition advClick="0" advTm="1800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7704" y="0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  <a:t>Ступені адаптації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071546"/>
            <a:ext cx="2643206" cy="157163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uk-UA" sz="2600" b="1" dirty="0" smtClean="0">
                <a:solidFill>
                  <a:schemeClr val="bg1"/>
                </a:solidFill>
              </a:rPr>
              <a:t>Легкий </a:t>
            </a:r>
          </a:p>
          <a:p>
            <a:pPr lvl="0" algn="ctr"/>
            <a:r>
              <a:rPr lang="uk-UA" sz="2600" b="1" dirty="0" smtClean="0">
                <a:solidFill>
                  <a:schemeClr val="bg1"/>
                </a:solidFill>
              </a:rPr>
              <a:t>1-16 днів</a:t>
            </a:r>
            <a:endParaRPr lang="ru-RU" sz="26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000372"/>
            <a:ext cx="2643206" cy="150019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uk-UA" sz="2600" b="1" dirty="0" smtClean="0">
                <a:solidFill>
                  <a:schemeClr val="bg1"/>
                </a:solidFill>
              </a:rPr>
              <a:t>Середній  </a:t>
            </a:r>
            <a:endParaRPr lang="en-US" sz="2600" b="1" dirty="0" smtClean="0">
              <a:solidFill>
                <a:schemeClr val="bg1"/>
              </a:solidFill>
            </a:endParaRPr>
          </a:p>
          <a:p>
            <a:pPr lvl="0" algn="ctr"/>
            <a:r>
              <a:rPr lang="uk-UA" sz="2600" b="1" dirty="0" smtClean="0">
                <a:solidFill>
                  <a:schemeClr val="bg1"/>
                </a:solidFill>
              </a:rPr>
              <a:t>16-32 днів</a:t>
            </a: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857760"/>
            <a:ext cx="2643206" cy="150019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600" b="1" dirty="0" err="1" smtClean="0">
                <a:solidFill>
                  <a:schemeClr val="bg1"/>
                </a:solidFill>
              </a:rPr>
              <a:t>Важкий</a:t>
            </a:r>
            <a:r>
              <a:rPr lang="uk-UA" sz="2600" b="1" dirty="0" smtClean="0">
                <a:solidFill>
                  <a:schemeClr val="bg1"/>
                </a:solidFill>
              </a:rPr>
              <a:t>  </a:t>
            </a:r>
          </a:p>
          <a:p>
            <a:pPr lvl="0" algn="ctr"/>
            <a:r>
              <a:rPr lang="uk-UA" sz="2600" b="1" dirty="0" smtClean="0">
                <a:solidFill>
                  <a:schemeClr val="bg1"/>
                </a:solidFill>
              </a:rPr>
              <a:t>32 днів</a:t>
            </a:r>
            <a:r>
              <a:rPr lang="uk-UA" sz="2600" dirty="0" smtClean="0">
                <a:solidFill>
                  <a:schemeClr val="bg1"/>
                </a:solidFill>
              </a:rPr>
              <a:t>-</a:t>
            </a:r>
            <a:r>
              <a:rPr lang="uk-UA" sz="2600" b="1" dirty="0" smtClean="0">
                <a:solidFill>
                  <a:schemeClr val="bg1"/>
                </a:solidFill>
              </a:rPr>
              <a:t>декілька      тижнів</a:t>
            </a: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57554" y="1071546"/>
            <a:ext cx="5429288" cy="142876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uk-UA" sz="1900" b="1" dirty="0" smtClean="0">
                <a:solidFill>
                  <a:schemeClr val="bg1"/>
                </a:solidFill>
              </a:rPr>
              <a:t>Радісний чи стабільно спокійний, емоційний стан. Дитина контактує з дорослими, ровесниками, предметами, що її оточують. Досить швидко звикає до нових умов.</a:t>
            </a:r>
            <a:endParaRPr lang="ru-RU" sz="1900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57554" y="2786058"/>
            <a:ext cx="5429288" cy="178595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uk-UA" sz="1900" b="1" dirty="0" smtClean="0">
                <a:solidFill>
                  <a:schemeClr val="bg1"/>
                </a:solidFill>
              </a:rPr>
              <a:t>Емоційний стан дитини може бути нестійким. Протягом дня для малюку характерна плаксивість, крик, плач під час розлуки і зустрічі з батьками та близькими людьми. Ставлення до однолітків зазвичай байдуже. </a:t>
            </a:r>
            <a:endParaRPr lang="ru-RU" sz="19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28992" y="4714884"/>
            <a:ext cx="5429288" cy="200026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uk-UA" sz="1900" b="1" dirty="0" smtClean="0">
                <a:solidFill>
                  <a:schemeClr val="bg1"/>
                </a:solidFill>
              </a:rPr>
              <a:t>Погіршується сон, апетит. Малюк може перебувати в активному емоційному стані. Або навпаки, може бути пасивним, пригніченим, напруженим, уникати спілкування з однолітками, сторонитися і відмовлятися від участі в будь-якій діяльності.</a:t>
            </a:r>
            <a:endParaRPr lang="ru-RU" sz="1900" b="1" dirty="0">
              <a:solidFill>
                <a:schemeClr val="bg1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928926" y="1714488"/>
            <a:ext cx="428628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928926" y="3643314"/>
            <a:ext cx="428628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928926" y="5572140"/>
            <a:ext cx="428628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644399"/>
      </p:ext>
    </p:extLst>
  </p:cSld>
  <p:clrMapOvr>
    <a:masterClrMapping/>
  </p:clrMapOvr>
  <p:transition advClick="0" advTm="7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5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5756" y="332656"/>
            <a:ext cx="4320480" cy="900100"/>
          </a:xfrm>
          <a:prstGeom prst="rect">
            <a:avLst/>
          </a:prstGeom>
          <a:solidFill>
            <a:srgbClr val="FF99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2800" b="1" cap="all" dirty="0" smtClean="0">
                <a:ln/>
                <a:solidFill>
                  <a:schemeClr val="bg1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Адаптація дітей до умов ЗДО</a:t>
            </a:r>
            <a:endParaRPr lang="uk-UA" sz="2800" b="1" cap="all" dirty="0">
              <a:ln/>
              <a:solidFill>
                <a:schemeClr val="bg1"/>
              </a:solidFill>
              <a:effectLst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202702"/>
            <a:ext cx="2918128" cy="108342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Робота перед адаптаційним періодом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9256" y="2214554"/>
            <a:ext cx="2808312" cy="9144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Робота у період адаптації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4286256"/>
            <a:ext cx="1964177" cy="135884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/>
              <a:t>1-й етап</a:t>
            </a:r>
          </a:p>
          <a:p>
            <a:pPr algn="ctr"/>
            <a:r>
              <a:rPr lang="uk-UA" sz="2000" b="1" dirty="0" smtClean="0"/>
              <a:t>Підготовчий </a:t>
            </a:r>
            <a:endParaRPr lang="uk-UA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4343253"/>
            <a:ext cx="2880320" cy="13018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2-й етап</a:t>
            </a:r>
          </a:p>
          <a:p>
            <a:pPr algn="ctr"/>
            <a:r>
              <a:rPr lang="uk-UA" b="1" dirty="0" smtClean="0"/>
              <a:t>Діагностичний (психолого-педагогічного супроводу</a:t>
            </a:r>
            <a:r>
              <a:rPr lang="uk-UA" dirty="0" smtClean="0">
                <a:latin typeface="Comic Sans MS" pitchFamily="66" charset="0"/>
              </a:rPr>
              <a:t>)</a:t>
            </a:r>
            <a:endParaRPr lang="uk-UA" dirty="0">
              <a:latin typeface="Comic Sans MS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96236" y="4338600"/>
            <a:ext cx="2268252" cy="130650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/>
              <a:t>3-й етап</a:t>
            </a:r>
          </a:p>
          <a:p>
            <a:pPr algn="ctr"/>
            <a:r>
              <a:rPr lang="uk-UA" sz="2000" b="1" dirty="0" smtClean="0"/>
              <a:t>Аналіз та висновки</a:t>
            </a:r>
            <a:endParaRPr lang="uk-UA" sz="2000" b="1" dirty="0"/>
          </a:p>
        </p:txBody>
      </p:sp>
      <p:cxnSp>
        <p:nvCxnSpPr>
          <p:cNvPr id="11" name="Прямая со стрелкой 10"/>
          <p:cNvCxnSpPr>
            <a:stCxn id="2" idx="2"/>
            <a:endCxn id="5" idx="0"/>
          </p:cNvCxnSpPr>
          <p:nvPr/>
        </p:nvCxnSpPr>
        <p:spPr>
          <a:xfrm rot="5400000">
            <a:off x="2655417" y="322123"/>
            <a:ext cx="969946" cy="27912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2" idx="2"/>
            <a:endCxn id="6" idx="0"/>
          </p:cNvCxnSpPr>
          <p:nvPr/>
        </p:nvCxnSpPr>
        <p:spPr>
          <a:xfrm rot="16200000" flipH="1">
            <a:off x="5193805" y="574947"/>
            <a:ext cx="981798" cy="22974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7" idx="0"/>
          </p:cNvCxnSpPr>
          <p:nvPr/>
        </p:nvCxnSpPr>
        <p:spPr>
          <a:xfrm flipH="1">
            <a:off x="1624999" y="3202539"/>
            <a:ext cx="75580" cy="10837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6" idx="2"/>
            <a:endCxn id="8" idx="0"/>
          </p:cNvCxnSpPr>
          <p:nvPr/>
        </p:nvCxnSpPr>
        <p:spPr>
          <a:xfrm flipH="1">
            <a:off x="5004048" y="3128954"/>
            <a:ext cx="1829364" cy="12142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6" idx="2"/>
          </p:cNvCxnSpPr>
          <p:nvPr/>
        </p:nvCxnSpPr>
        <p:spPr>
          <a:xfrm>
            <a:off x="6833412" y="3128954"/>
            <a:ext cx="1404156" cy="12261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211679"/>
      </p:ext>
    </p:extLst>
  </p:cSld>
  <p:clrMapOvr>
    <a:masterClrMapping/>
  </p:clrMapOvr>
  <p:transition advClick="0" advTm="8000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Nadia\Desktop\20231108_1148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75264" y="153528"/>
            <a:ext cx="2810095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Nadia\Desktop\20231108_1014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77841" y="3807135"/>
            <a:ext cx="2624774" cy="2732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adia\Desktop\IMG-d0de035467a509c2303731a882e58cbf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68693"/>
            <a:ext cx="2952328" cy="3936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Nadia\Desktop\IMG-9c51966a4273a244ba2c2034b1055ffd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029453" cy="40392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Nadia\Desktop\IMG-d0de035467a509c2303731a882e58cbf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471" y="2424299"/>
            <a:ext cx="3240360" cy="432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58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Nadia\Desktop\IMG-c10d479d093106d8710ceef1ccc3997c-V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63" b="21963"/>
          <a:stretch>
            <a:fillRect/>
          </a:stretch>
        </p:blipFill>
        <p:spPr bwMode="auto">
          <a:xfrm>
            <a:off x="899592" y="564277"/>
            <a:ext cx="3341306" cy="30609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Nadia\Desktop\IMG-2cb2741ea749b43938d9314458b1efd2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060848"/>
            <a:ext cx="3408811" cy="46196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9009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369</Words>
  <Application>Microsoft Office PowerPoint</Application>
  <PresentationFormat>Экран (4:3)</PresentationFormat>
  <Paragraphs>63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АДАПТАЦІЯ ДІТЕЙ РАННЬОГО ВІКУ ДО УМОВ ЗДО</vt:lpstr>
      <vt:lpstr>   Адаптація  (з лат. «пристосування») – складний процес пристосування організму, що проходить на різних рівнях: фізіологічному соціальному, психологічному.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Дякую за увагу 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АДАПТАЦІЯ ДІТЕЙ РАННЬОГО ВІУ ДО УМОВ ЗДО</dc:title>
  <dc:creator>Nadia</dc:creator>
  <cp:lastModifiedBy>Пользователь</cp:lastModifiedBy>
  <cp:revision>7</cp:revision>
  <dcterms:created xsi:type="dcterms:W3CDTF">2023-11-29T08:38:43Z</dcterms:created>
  <dcterms:modified xsi:type="dcterms:W3CDTF">2023-11-26T20:26:55Z</dcterms:modified>
</cp:coreProperties>
</file>