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64" r:id="rId3"/>
    <p:sldId id="257" r:id="rId4"/>
    <p:sldId id="258" r:id="rId5"/>
    <p:sldId id="263" r:id="rId6"/>
    <p:sldId id="259" r:id="rId7"/>
    <p:sldId id="260" r:id="rId8"/>
    <p:sldId id="261" r:id="rId9"/>
    <p:sldId id="265" r:id="rId10"/>
    <p:sldId id="262"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1290"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43491" y="796631"/>
            <a:ext cx="6251304" cy="2700706"/>
          </a:xfrm>
        </p:spPr>
        <p:txBody>
          <a:bodyPr bIns="0"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443491" y="3497337"/>
            <a:ext cx="6251304" cy="1011489"/>
          </a:xfrm>
        </p:spPr>
        <p:txBody>
          <a:bodyPr tIns="91440" bIns="91440">
            <a:normAutofit/>
          </a:bodyPr>
          <a:lstStyle>
            <a:lvl1pPr marL="0" indent="0" algn="ctr">
              <a:buNone/>
              <a:defRPr sz="1600" b="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1/21/2021</a:t>
            </a:fld>
            <a:endParaRPr lang="en-US" dirty="0"/>
          </a:p>
        </p:txBody>
      </p:sp>
      <p:sp>
        <p:nvSpPr>
          <p:cNvPr id="5" name="Footer Placeholder 4"/>
          <p:cNvSpPr>
            <a:spLocks noGrp="1"/>
          </p:cNvSpPr>
          <p:nvPr>
            <p:ph type="ftr" sz="quarter" idx="11"/>
          </p:nvPr>
        </p:nvSpPr>
        <p:spPr>
          <a:xfrm>
            <a:off x="1443490" y="329308"/>
            <a:ext cx="3719283" cy="309201"/>
          </a:xfrm>
        </p:spPr>
        <p:txBody>
          <a:bodyPr/>
          <a:lstStyle/>
          <a:p>
            <a:endParaRPr lang="en-US" dirty="0"/>
          </a:p>
        </p:txBody>
      </p:sp>
      <p:sp>
        <p:nvSpPr>
          <p:cNvPr id="6" name="Slide Number Placeholder 5"/>
          <p:cNvSpPr>
            <a:spLocks noGrp="1"/>
          </p:cNvSpPr>
          <p:nvPr>
            <p:ph type="sldNum" sz="quarter" idx="12"/>
          </p:nvPr>
        </p:nvSpPr>
        <p:spPr>
          <a:xfrm>
            <a:off x="477760" y="798973"/>
            <a:ext cx="802005" cy="503578"/>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586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79347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2373" y="798974"/>
            <a:ext cx="1103027"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3492" y="798974"/>
            <a:ext cx="4985762"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64828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76949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2" y="1756130"/>
            <a:ext cx="6251302" cy="1952270"/>
          </a:xfrm>
        </p:spPr>
        <p:txBody>
          <a:bodyPr anchor="b">
            <a:normAutofit/>
          </a:bodyPr>
          <a:lstStyle>
            <a:lvl1pPr algn="ct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1434318" y="3708400"/>
            <a:ext cx="6251302" cy="1110725"/>
          </a:xfrm>
        </p:spPr>
        <p:txBody>
          <a:bodyPr tIns="91440">
            <a:normAutofit/>
          </a:bodyPr>
          <a:lstStyle>
            <a:lvl1pPr marL="0" indent="0" algn="ctr">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49562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251303"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3491" y="2013936"/>
            <a:ext cx="2965632" cy="34375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29162" y="2013936"/>
            <a:ext cx="2965424" cy="343755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93234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164"/>
            <a:ext cx="6251303"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3491" y="2019550"/>
            <a:ext cx="2965631"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1443491" y="2824270"/>
            <a:ext cx="2965631"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9270" y="2023004"/>
            <a:ext cx="2965523"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729270" y="2821491"/>
            <a:ext cx="2965523"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16906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31131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31978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406519"/>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4186656" y="798974"/>
            <a:ext cx="3506719"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39042" y="3205492"/>
            <a:ext cx="2421501"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5277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4996501" y="482171"/>
            <a:ext cx="3511387" cy="5149101"/>
            <a:chOff x="4996501" y="482171"/>
            <a:chExt cx="3511387" cy="5149101"/>
          </a:xfrm>
        </p:grpSpPr>
        <p:sp>
          <p:nvSpPr>
            <p:cNvPr id="14" name="Rectangle 13"/>
            <p:cNvSpPr/>
            <p:nvPr/>
          </p:nvSpPr>
          <p:spPr>
            <a:xfrm>
              <a:off x="4996501" y="482171"/>
              <a:ext cx="3511387"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5312152" y="812506"/>
              <a:ext cx="2883013" cy="4479361"/>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9" y="1129513"/>
            <a:ext cx="3080490"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defTabSz="914400">
              <a:spcBef>
                <a:spcPts val="1800"/>
              </a:spcBef>
            </a:pPr>
            <a:r>
              <a:rPr lang="en-US" smtClean="0"/>
              <a:t>Click icon to add picture</a:t>
            </a:r>
            <a:endParaRPr lang="en-US" dirty="0"/>
          </a:p>
        </p:txBody>
      </p:sp>
      <p:sp>
        <p:nvSpPr>
          <p:cNvPr id="4" name="Text Placeholder 3"/>
          <p:cNvSpPr>
            <a:spLocks noGrp="1"/>
          </p:cNvSpPr>
          <p:nvPr>
            <p:ph type="body" sz="half" idx="2"/>
          </p:nvPr>
        </p:nvSpPr>
        <p:spPr>
          <a:xfrm>
            <a:off x="1443492" y="3145992"/>
            <a:ext cx="3076077"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a:xfrm>
            <a:off x="1436664" y="5469857"/>
            <a:ext cx="3082905" cy="320123"/>
          </a:xfrm>
        </p:spPr>
        <p:txBody>
          <a:bodyPr/>
          <a:lstStyle>
            <a:lvl1pPr algn="l">
              <a:defRPr/>
            </a:lvl1pPr>
          </a:lstStyle>
          <a:p>
            <a:fld id="{48A87A34-81AB-432B-8DAE-1953F412C126}" type="datetimeFigureOut">
              <a:rPr lang="en-US" smtClean="0"/>
              <a:pPr/>
              <a:t>1/21/2021</a:t>
            </a:fld>
            <a:endParaRPr lang="en-US" dirty="0"/>
          </a:p>
        </p:txBody>
      </p:sp>
      <p:sp>
        <p:nvSpPr>
          <p:cNvPr id="6" name="Footer Placeholder 5"/>
          <p:cNvSpPr>
            <a:spLocks noGrp="1"/>
          </p:cNvSpPr>
          <p:nvPr>
            <p:ph type="ftr" sz="quarter" idx="11"/>
          </p:nvPr>
        </p:nvSpPr>
        <p:spPr>
          <a:xfrm>
            <a:off x="1437530" y="318641"/>
            <a:ext cx="3082083"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54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9000" r="-9000"/>
          </a:stretch>
        </a:blipFill>
        <a:effectLst/>
      </p:bgPr>
    </p:bg>
    <p:spTree>
      <p:nvGrpSpPr>
        <p:cNvPr id="1" name=""/>
        <p:cNvGrpSpPr/>
        <p:nvPr/>
      </p:nvGrpSpPr>
      <p:grpSpPr>
        <a:xfrm>
          <a:off x="0" y="0"/>
          <a:ext cx="0" cy="0"/>
          <a:chOff x="0" y="0"/>
          <a:chExt cx="0" cy="0"/>
        </a:xfrm>
      </p:grpSpPr>
      <p:sp>
        <p:nvSpPr>
          <p:cNvPr id="10" name="Rectangle 9"/>
          <p:cNvSpPr/>
          <p:nvPr/>
        </p:nvSpPr>
        <p:spPr>
          <a:xfrm>
            <a:off x="0" y="3622291"/>
            <a:ext cx="9144000" cy="2512271"/>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Picture 10"/>
          <p:cNvPicPr>
            <a:picLocks noChangeAspect="1"/>
          </p:cNvPicPr>
          <p:nvPr/>
        </p:nvPicPr>
        <p:blipFill rotWithShape="1">
          <a:blip r:embed="rId14">
            <a:extLst>
              <a:ext uri="{28A0092B-C50C-407E-A947-70E740481C1C}">
                <a14:useLocalDpi xmlns:a14="http://schemas.microsoft.com/office/drawing/2010/main" val="0"/>
              </a:ext>
            </a:extLst>
          </a:blip>
          <a:srcRect t="2769" b="-2769"/>
          <a:stretch/>
        </p:blipFill>
        <p:spPr>
          <a:xfrm>
            <a:off x="0" y="6135624"/>
            <a:ext cx="9144000" cy="742950"/>
          </a:xfrm>
          <a:prstGeom prst="rect">
            <a:avLst/>
          </a:prstGeom>
        </p:spPr>
      </p:pic>
      <p:sp>
        <p:nvSpPr>
          <p:cNvPr id="2" name="Title Placeholder 1"/>
          <p:cNvSpPr>
            <a:spLocks noGrp="1"/>
          </p:cNvSpPr>
          <p:nvPr>
            <p:ph type="title"/>
          </p:nvPr>
        </p:nvSpPr>
        <p:spPr>
          <a:xfrm>
            <a:off x="1443491" y="804520"/>
            <a:ext cx="6251303" cy="104923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43491" y="2015733"/>
            <a:ext cx="625130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32650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1/21/2021</a:t>
            </a:fld>
            <a:endParaRPr lang="en-US" dirty="0"/>
          </a:p>
        </p:txBody>
      </p:sp>
      <p:sp>
        <p:nvSpPr>
          <p:cNvPr id="5" name="Footer Placeholder 4"/>
          <p:cNvSpPr>
            <a:spLocks noGrp="1"/>
          </p:cNvSpPr>
          <p:nvPr>
            <p:ph type="ftr" sz="quarter" idx="3"/>
          </p:nvPr>
        </p:nvSpPr>
        <p:spPr>
          <a:xfrm>
            <a:off x="1443491" y="329308"/>
            <a:ext cx="3719283"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smtClean="0"/>
              <a:pPr/>
              <a:t>‹#›</a:t>
            </a:fld>
            <a:endParaRPr lang="en-US" dirty="0"/>
          </a:p>
        </p:txBody>
      </p:sp>
      <p:cxnSp>
        <p:nvCxnSpPr>
          <p:cNvPr id="12" name="Straight Connector 11"/>
          <p:cNvCxnSpPr/>
          <p:nvPr/>
        </p:nvCxnSpPr>
        <p:spPr>
          <a:xfrm>
            <a:off x="0" y="6144768"/>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096277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858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0089" y="2295729"/>
            <a:ext cx="4704940" cy="352870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5" name="Rectangle 4"/>
          <p:cNvSpPr/>
          <p:nvPr/>
        </p:nvSpPr>
        <p:spPr>
          <a:xfrm>
            <a:off x="1050588" y="251117"/>
            <a:ext cx="7859948" cy="1840504"/>
          </a:xfrm>
          <a:prstGeom prst="rect">
            <a:avLst/>
          </a:prstGeom>
        </p:spPr>
        <p:txBody>
          <a:bodyPr wrap="square">
            <a:spAutoFit/>
          </a:bodyPr>
          <a:lstStyle/>
          <a:p>
            <a:pPr marL="3810" marR="596900">
              <a:lnSpc>
                <a:spcPct val="142000"/>
              </a:lnSpc>
              <a:spcAft>
                <a:spcPts val="0"/>
              </a:spcAft>
            </a:pPr>
            <a:r>
              <a:rPr lang="uk-UA" sz="4000" b="1" dirty="0">
                <a:solidFill>
                  <a:srgbClr val="FFFFFF"/>
                </a:solidFill>
                <a:latin typeface="Arial Narrow" panose="020B0606020202030204" pitchFamily="34" charset="0"/>
                <a:ea typeface="Arial" panose="020B0604020202020204" pitchFamily="34" charset="0"/>
                <a:cs typeface="Arial" panose="020B0604020202020204" pitchFamily="34" charset="0"/>
              </a:rPr>
              <a:t>Ознаки того, що дитина має небезпечну взаємодію в </a:t>
            </a:r>
            <a:r>
              <a:rPr lang="uk-UA" sz="4000" b="1" dirty="0" err="1">
                <a:solidFill>
                  <a:srgbClr val="FFFFFF"/>
                </a:solidFill>
                <a:latin typeface="Arial Narrow" panose="020B0606020202030204" pitchFamily="34" charset="0"/>
                <a:ea typeface="Arial" panose="020B0604020202020204" pitchFamily="34" charset="0"/>
                <a:cs typeface="Arial" panose="020B0604020202020204" pitchFamily="34" charset="0"/>
              </a:rPr>
              <a:t>онлайні</a:t>
            </a:r>
            <a:endParaRPr lang="ru-RU" sz="4000" b="1" dirty="0">
              <a:effectLst/>
              <a:latin typeface="Arial Narrow" panose="020B0606020202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9303716"/>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7662" y="1253788"/>
            <a:ext cx="8827190"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uk-UA" dirty="0">
                <a:latin typeface="Arial" panose="020B0604020202020204" pitchFamily="34" charset="0"/>
                <a:cs typeface="Arial" panose="020B0604020202020204" pitchFamily="34" charset="0"/>
              </a:rPr>
              <a:t>5.	</a:t>
            </a:r>
            <a:r>
              <a:rPr lang="uk-UA" dirty="0" err="1">
                <a:latin typeface="Arial" panose="020B0604020202020204" pitchFamily="34" charset="0"/>
                <a:cs typeface="Arial" panose="020B0604020202020204" pitchFamily="34" charset="0"/>
              </a:rPr>
              <a:t>Ставте</a:t>
            </a:r>
            <a:r>
              <a:rPr lang="uk-UA" dirty="0">
                <a:latin typeface="Arial" panose="020B0604020202020204" pitchFamily="34" charset="0"/>
                <a:cs typeface="Arial" panose="020B0604020202020204" pitchFamily="34" charset="0"/>
              </a:rPr>
              <a:t> відкриті питання</a:t>
            </a:r>
          </a:p>
          <a:p>
            <a:r>
              <a:rPr lang="uk-UA" dirty="0">
                <a:latin typeface="Arial" panose="020B0604020202020204" pitchFamily="34" charset="0"/>
                <a:cs typeface="Arial" panose="020B0604020202020204" pitchFamily="34" charset="0"/>
              </a:rPr>
              <a:t>Наприклад, “Поділись, будь ласка, що викликало такі переживання у тебе?”. Тут дитина може розповісти і про свої дитячі історії, і поступово перейти до ситуації, яка трапилась</a:t>
            </a:r>
            <a:r>
              <a:rPr lang="uk-UA" dirty="0" smtClean="0">
                <a:latin typeface="Arial" panose="020B0604020202020204" pitchFamily="34" charset="0"/>
                <a:cs typeface="Arial" panose="020B0604020202020204" pitchFamily="34" charset="0"/>
              </a:rPr>
              <a:t>.</a:t>
            </a:r>
            <a:endParaRPr lang="uk-UA" dirty="0">
              <a:latin typeface="Arial" panose="020B0604020202020204" pitchFamily="34" charset="0"/>
              <a:cs typeface="Arial" panose="020B0604020202020204" pitchFamily="34" charset="0"/>
            </a:endParaRPr>
          </a:p>
        </p:txBody>
      </p:sp>
      <p:sp>
        <p:nvSpPr>
          <p:cNvPr id="4" name="Rectangle 3"/>
          <p:cNvSpPr/>
          <p:nvPr/>
        </p:nvSpPr>
        <p:spPr>
          <a:xfrm>
            <a:off x="1026870" y="3444531"/>
            <a:ext cx="7128774"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uk-UA" dirty="0">
                <a:latin typeface="Arial" panose="020B0604020202020204" pitchFamily="34" charset="0"/>
                <a:cs typeface="Arial" panose="020B0604020202020204" pitchFamily="34" charset="0"/>
              </a:rPr>
              <a:t>6.	Слухайте та чуйте</a:t>
            </a:r>
          </a:p>
          <a:p>
            <a:r>
              <a:rPr lang="uk-UA" dirty="0">
                <a:latin typeface="Arial" panose="020B0604020202020204" pitchFamily="34" charset="0"/>
                <a:cs typeface="Arial" panose="020B0604020202020204" pitchFamily="34" charset="0"/>
              </a:rPr>
              <a:t>Дозвольте дитині розповідати у тому ритмі, як зараз їй хочеться.</a:t>
            </a:r>
          </a:p>
        </p:txBody>
      </p:sp>
      <p:sp>
        <p:nvSpPr>
          <p:cNvPr id="5" name="Rectangle 4"/>
          <p:cNvSpPr/>
          <p:nvPr/>
        </p:nvSpPr>
        <p:spPr>
          <a:xfrm>
            <a:off x="2598643" y="5330271"/>
            <a:ext cx="4463913" cy="36933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uk-UA" dirty="0">
                <a:latin typeface="Arial" panose="020B0604020202020204" pitchFamily="34" charset="0"/>
                <a:cs typeface="Arial" panose="020B0604020202020204" pitchFamily="34" charset="0"/>
              </a:rPr>
              <a:t>7.	Уникайте суджень та звинувачень</a:t>
            </a:r>
            <a:r>
              <a:rPr lang="uk-UA" dirty="0" smtClean="0">
                <a:latin typeface="Arial" panose="020B0604020202020204" pitchFamily="34" charset="0"/>
                <a:cs typeface="Arial" panose="020B0604020202020204" pitchFamily="34" charset="0"/>
              </a:rPr>
              <a:t>.</a:t>
            </a:r>
            <a:endParaRPr lang="uk-U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285565"/>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8621" y="4085677"/>
            <a:ext cx="8827191" cy="147732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uk-UA" dirty="0" smtClean="0">
                <a:latin typeface="Arial" panose="020B0604020202020204" pitchFamily="34" charset="0"/>
                <a:cs typeface="Arial" panose="020B0604020202020204" pitchFamily="34" charset="0"/>
              </a:rPr>
              <a:t>9.	Будьте терплячі</a:t>
            </a:r>
          </a:p>
          <a:p>
            <a:r>
              <a:rPr lang="uk-UA" dirty="0" smtClean="0">
                <a:latin typeface="Arial" panose="020B0604020202020204" pitchFamily="34" charset="0"/>
                <a:cs typeface="Arial" panose="020B0604020202020204" pitchFamily="34" charset="0"/>
              </a:rPr>
              <a:t>Пам’ятайте, що ця розмова може бути дуже страшною для дитини. Багато злочинців погрожують тим, що станеться щось страшне, якщо хтось дізнається про їхнє спілкування. Вони навіть можуть погрожувати фізичним насильством щодо дитини чи її близьких. </a:t>
            </a:r>
            <a:endParaRPr lang="uk-UA" dirty="0">
              <a:latin typeface="Arial" panose="020B0604020202020204" pitchFamily="34" charset="0"/>
              <a:cs typeface="Arial" panose="020B0604020202020204" pitchFamily="34" charset="0"/>
            </a:endParaRPr>
          </a:p>
        </p:txBody>
      </p:sp>
      <p:sp>
        <p:nvSpPr>
          <p:cNvPr id="3" name="Rectangle 2"/>
          <p:cNvSpPr/>
          <p:nvPr/>
        </p:nvSpPr>
        <p:spPr>
          <a:xfrm>
            <a:off x="377958" y="912680"/>
            <a:ext cx="8827191" cy="92333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uk-UA" dirty="0">
                <a:latin typeface="Arial" panose="020B0604020202020204" pitchFamily="34" charset="0"/>
                <a:cs typeface="Arial" panose="020B0604020202020204" pitchFamily="34" charset="0"/>
              </a:rPr>
              <a:t>8.	Використовуйте “Я” повідомлення</a:t>
            </a:r>
          </a:p>
          <a:p>
            <a:r>
              <a:rPr lang="uk-UA" dirty="0">
                <a:latin typeface="Arial" panose="020B0604020202020204" pitchFamily="34" charset="0"/>
                <a:cs typeface="Arial" panose="020B0604020202020204" pitchFamily="34" charset="0"/>
              </a:rPr>
              <a:t>Замість “Як таке могло трапитись?” - “Я співчуваю, що тобі довелось таке пережити..”.</a:t>
            </a:r>
          </a:p>
        </p:txBody>
      </p:sp>
    </p:spTree>
    <p:extLst>
      <p:ext uri="{BB962C8B-B14F-4D97-AF65-F5344CB8AC3E}">
        <p14:creationId xmlns:p14="http://schemas.microsoft.com/office/powerpoint/2010/main" val="2137596016"/>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5557" y="396806"/>
            <a:ext cx="7976681" cy="3970318"/>
          </a:xfrm>
          <a:prstGeom prst="rect">
            <a:avLst/>
          </a:prstGeom>
        </p:spPr>
        <p:txBody>
          <a:bodyPr wrap="square">
            <a:spAutoFit/>
          </a:bodyPr>
          <a:lstStyle/>
          <a:p>
            <a:pPr marL="3810" algn="just">
              <a:lnSpc>
                <a:spcPct val="150000"/>
              </a:lnSpc>
              <a:spcAft>
                <a:spcPts val="0"/>
              </a:spcAft>
            </a:pPr>
            <a:r>
              <a:rPr lang="uk-UA" sz="2800" b="1" dirty="0">
                <a:latin typeface="Arial" panose="020B0604020202020204" pitchFamily="34" charset="0"/>
                <a:ea typeface="Arial" panose="020B0604020202020204" pitchFamily="34" charset="0"/>
                <a:cs typeface="Arial" panose="020B0604020202020204" pitchFamily="34" charset="0"/>
              </a:rPr>
              <a:t>Деякі психічні, психологічні та соціальні стани сигналізують про те, що дитина переживає певний травматичний досвід та потребує допомоги. Це </a:t>
            </a:r>
            <a:r>
              <a:rPr lang="uk-UA" sz="2800" b="1" dirty="0" smtClean="0">
                <a:latin typeface="Arial" panose="020B0604020202020204" pitchFamily="34" charset="0"/>
                <a:ea typeface="Arial" panose="020B0604020202020204" pitchFamily="34" charset="0"/>
                <a:cs typeface="Arial" panose="020B0604020202020204" pitchFamily="34" charset="0"/>
              </a:rPr>
              <a:t>стосується </a:t>
            </a:r>
            <a:r>
              <a:rPr lang="uk-UA" sz="2800" b="1" dirty="0">
                <a:latin typeface="Arial" panose="020B0604020202020204" pitchFamily="34" charset="0"/>
                <a:ea typeface="Arial" panose="020B0604020202020204" pitchFamily="34" charset="0"/>
                <a:cs typeface="Arial" panose="020B0604020202020204" pitchFamily="34" charset="0"/>
              </a:rPr>
              <a:t>небезпечної взаємодії як в </a:t>
            </a:r>
            <a:r>
              <a:rPr lang="uk-UA" sz="2800" b="1" dirty="0" err="1">
                <a:latin typeface="Arial" panose="020B0604020202020204" pitchFamily="34" charset="0"/>
                <a:ea typeface="Arial" panose="020B0604020202020204" pitchFamily="34" charset="0"/>
                <a:cs typeface="Arial" panose="020B0604020202020204" pitchFamily="34" charset="0"/>
              </a:rPr>
              <a:t>онлайні</a:t>
            </a:r>
            <a:r>
              <a:rPr lang="uk-UA" sz="2800" b="1" dirty="0">
                <a:latin typeface="Arial" panose="020B0604020202020204" pitchFamily="34" charset="0"/>
                <a:ea typeface="Arial" panose="020B0604020202020204" pitchFamily="34" charset="0"/>
                <a:cs typeface="Arial" panose="020B0604020202020204" pitchFamily="34" charset="0"/>
              </a:rPr>
              <a:t>, так і в </a:t>
            </a:r>
            <a:r>
              <a:rPr lang="uk-UA" sz="2800" b="1" dirty="0" err="1">
                <a:latin typeface="Arial" panose="020B0604020202020204" pitchFamily="34" charset="0"/>
                <a:ea typeface="Arial" panose="020B0604020202020204" pitchFamily="34" charset="0"/>
                <a:cs typeface="Arial" panose="020B0604020202020204" pitchFamily="34" charset="0"/>
              </a:rPr>
              <a:t>офлайні</a:t>
            </a:r>
            <a:r>
              <a:rPr lang="uk-UA" sz="2800" b="1" dirty="0">
                <a:latin typeface="Arial" panose="020B0604020202020204" pitchFamily="34" charset="0"/>
                <a:ea typeface="Arial" panose="020B0604020202020204" pitchFamily="34" charset="0"/>
                <a:cs typeface="Arial" panose="020B0604020202020204" pitchFamily="34" charset="0"/>
              </a:rPr>
              <a:t>.</a:t>
            </a:r>
            <a:endParaRPr lang="ru-RU"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43676770"/>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60599" y="1117892"/>
            <a:ext cx="8577943" cy="1754326"/>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289560" marR="774700" indent="-285750">
              <a:lnSpc>
                <a:spcPct val="150000"/>
              </a:lnSpc>
              <a:spcAft>
                <a:spcPts val="0"/>
              </a:spcAft>
              <a:buFont typeface="Wingdings" panose="05000000000000000000" pitchFamily="2" charset="2"/>
              <a:buChar char="ü"/>
            </a:pPr>
            <a:r>
              <a:rPr lang="uk-UA" dirty="0">
                <a:latin typeface="Arial" panose="020B0604020202020204" pitchFamily="34" charset="0"/>
                <a:ea typeface="Arial" panose="020B0604020202020204" pitchFamily="34" charset="0"/>
                <a:cs typeface="Arial" panose="020B0604020202020204" pitchFamily="34" charset="0"/>
              </a:rPr>
              <a:t>дитина виглядає невиспаною </a:t>
            </a:r>
            <a:r>
              <a:rPr lang="uk-UA" dirty="0" smtClean="0">
                <a:latin typeface="Arial" panose="020B0604020202020204" pitchFamily="34" charset="0"/>
                <a:ea typeface="Arial" panose="020B0604020202020204" pitchFamily="34" charset="0"/>
                <a:cs typeface="Arial" panose="020B0604020202020204" pitchFamily="34" charset="0"/>
              </a:rPr>
              <a:t> </a:t>
            </a:r>
            <a:r>
              <a:rPr lang="uk-UA" dirty="0">
                <a:latin typeface="Arial" panose="020B0604020202020204" pitchFamily="34" charset="0"/>
                <a:ea typeface="Arial" panose="020B0604020202020204" pitchFamily="34" charset="0"/>
                <a:cs typeface="Arial" panose="020B0604020202020204" pitchFamily="34" charset="0"/>
              </a:rPr>
              <a:t>на уроках чи </a:t>
            </a:r>
            <a:r>
              <a:rPr lang="uk-UA" dirty="0" smtClean="0">
                <a:latin typeface="Arial" panose="020B0604020202020204" pitchFamily="34" charset="0"/>
                <a:ea typeface="Arial" panose="020B0604020202020204" pitchFamily="34" charset="0"/>
                <a:cs typeface="Arial" panose="020B0604020202020204" pitchFamily="34" charset="0"/>
              </a:rPr>
              <a:t>перервах, </a:t>
            </a:r>
            <a:r>
              <a:rPr lang="uk-UA" dirty="0">
                <a:latin typeface="Arial" panose="020B0604020202020204" pitchFamily="34" charset="0"/>
                <a:ea typeface="Arial" panose="020B0604020202020204" pitchFamily="34" charset="0"/>
                <a:cs typeface="Arial" panose="020B0604020202020204" pitchFamily="34" charset="0"/>
              </a:rPr>
              <a:t>може засинати; скарги на головну біль чи біль у шлунку; </a:t>
            </a:r>
            <a:endParaRPr lang="uk-UA" dirty="0" smtClean="0">
              <a:latin typeface="Arial" panose="020B0604020202020204" pitchFamily="34" charset="0"/>
              <a:ea typeface="Arial" panose="020B0604020202020204" pitchFamily="34" charset="0"/>
              <a:cs typeface="Arial" panose="020B0604020202020204" pitchFamily="34" charset="0"/>
            </a:endParaRPr>
          </a:p>
          <a:p>
            <a:pPr marL="289560" marR="774700" indent="-285750">
              <a:lnSpc>
                <a:spcPct val="150000"/>
              </a:lnSpc>
              <a:spcAft>
                <a:spcPts val="0"/>
              </a:spcAft>
              <a:buFont typeface="Wingdings" panose="05000000000000000000" pitchFamily="2" charset="2"/>
              <a:buChar char="ü"/>
            </a:pPr>
            <a:r>
              <a:rPr lang="uk-UA" dirty="0" smtClean="0">
                <a:latin typeface="Arial" panose="020B0604020202020204" pitchFamily="34" charset="0"/>
                <a:ea typeface="Arial" panose="020B0604020202020204" pitchFamily="34" charset="0"/>
                <a:cs typeface="Arial" panose="020B0604020202020204" pitchFamily="34" charset="0"/>
              </a:rPr>
              <a:t>швидка </a:t>
            </a:r>
            <a:r>
              <a:rPr lang="uk-UA" dirty="0">
                <a:latin typeface="Arial" panose="020B0604020202020204" pitchFamily="34" charset="0"/>
                <a:ea typeface="Arial" panose="020B0604020202020204" pitchFamily="34" charset="0"/>
                <a:cs typeface="Arial" panose="020B0604020202020204" pitchFamily="34" charset="0"/>
              </a:rPr>
              <a:t>втрата </a:t>
            </a:r>
            <a:r>
              <a:rPr lang="uk-UA" dirty="0" smtClean="0">
                <a:latin typeface="Arial" panose="020B0604020202020204" pitchFamily="34" charset="0"/>
                <a:ea typeface="Arial" panose="020B0604020202020204" pitchFamily="34" charset="0"/>
                <a:cs typeface="Arial" panose="020B0604020202020204" pitchFamily="34" charset="0"/>
              </a:rPr>
              <a:t>ваги </a:t>
            </a:r>
            <a:r>
              <a:rPr lang="uk-UA" dirty="0">
                <a:latin typeface="Arial" panose="020B0604020202020204" pitchFamily="34" charset="0"/>
                <a:ea typeface="Arial" panose="020B0604020202020204" pitchFamily="34" charset="0"/>
                <a:cs typeface="Arial" panose="020B0604020202020204" pitchFamily="34" charset="0"/>
              </a:rPr>
              <a:t>чи її набирання;</a:t>
            </a:r>
            <a:endParaRPr lang="ru-RU" sz="1200" dirty="0">
              <a:latin typeface="Calibri" panose="020F0502020204030204" pitchFamily="34" charset="0"/>
              <a:ea typeface="Calibri" panose="020F0502020204030204" pitchFamily="34" charset="0"/>
              <a:cs typeface="Arial" panose="020B0604020202020204" pitchFamily="34" charset="0"/>
            </a:endParaRPr>
          </a:p>
          <a:p>
            <a:pPr marL="289560" indent="-285750">
              <a:lnSpc>
                <a:spcPct val="150000"/>
              </a:lnSpc>
              <a:spcAft>
                <a:spcPts val="0"/>
              </a:spcAft>
              <a:buFont typeface="Wingdings" panose="05000000000000000000" pitchFamily="2" charset="2"/>
              <a:buChar char="ü"/>
            </a:pPr>
            <a:r>
              <a:rPr lang="uk-UA" dirty="0" smtClean="0">
                <a:latin typeface="Arial" panose="020B0604020202020204" pitchFamily="34" charset="0"/>
                <a:ea typeface="Arial" panose="020B0604020202020204" pitchFamily="34" charset="0"/>
                <a:cs typeface="Arial" panose="020B0604020202020204" pitchFamily="34" charset="0"/>
              </a:rPr>
              <a:t>помітні </a:t>
            </a:r>
            <a:r>
              <a:rPr lang="uk-UA" dirty="0" err="1">
                <a:latin typeface="Arial" panose="020B0604020202020204" pitchFamily="34" charset="0"/>
                <a:ea typeface="Arial" panose="020B0604020202020204" pitchFamily="34" charset="0"/>
                <a:cs typeface="Arial" panose="020B0604020202020204" pitchFamily="34" charset="0"/>
              </a:rPr>
              <a:t>самоушкодження</a:t>
            </a:r>
            <a:r>
              <a:rPr lang="uk-UA" dirty="0">
                <a:latin typeface="Arial" panose="020B0604020202020204" pitchFamily="34" charset="0"/>
                <a:ea typeface="Arial" panose="020B0604020202020204" pitchFamily="34" charset="0"/>
                <a:cs typeface="Arial" panose="020B0604020202020204" pitchFamily="34" charset="0"/>
              </a:rPr>
              <a:t> (порізи, глибокі подряпини, синці) на тілі;</a:t>
            </a:r>
            <a:endParaRPr lang="ru-RU" sz="1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1" name="Rectangle 10"/>
          <p:cNvSpPr/>
          <p:nvPr/>
        </p:nvSpPr>
        <p:spPr>
          <a:xfrm>
            <a:off x="360599" y="3159395"/>
            <a:ext cx="2471153" cy="461665"/>
          </a:xfrm>
          <a:prstGeom prst="rect">
            <a:avLst/>
          </a:prstGeom>
          <a:ln/>
        </p:spPr>
        <p:style>
          <a:lnRef idx="1">
            <a:schemeClr val="accent1"/>
          </a:lnRef>
          <a:fillRef idx="2">
            <a:schemeClr val="accent1"/>
          </a:fillRef>
          <a:effectRef idx="1">
            <a:schemeClr val="accent1"/>
          </a:effectRef>
          <a:fontRef idx="minor">
            <a:schemeClr val="dk1"/>
          </a:fontRef>
        </p:style>
        <p:txBody>
          <a:bodyPr wrap="square">
            <a:spAutoFit/>
          </a:bodyPr>
          <a:lstStyle/>
          <a:p>
            <a:r>
              <a:rPr lang="ru-RU" sz="2400" b="1" dirty="0" err="1">
                <a:latin typeface="Arial" panose="020B0604020202020204" pitchFamily="34" charset="0"/>
                <a:cs typeface="Arial" panose="020B0604020202020204" pitchFamily="34" charset="0"/>
              </a:rPr>
              <a:t>Психічні</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зміни</a:t>
            </a:r>
            <a:endParaRPr lang="ru-RU" sz="2400" b="1" dirty="0">
              <a:latin typeface="Arial" panose="020B0604020202020204" pitchFamily="34" charset="0"/>
              <a:cs typeface="Arial" panose="020B0604020202020204" pitchFamily="34" charset="0"/>
            </a:endParaRPr>
          </a:p>
        </p:txBody>
      </p:sp>
      <p:sp>
        <p:nvSpPr>
          <p:cNvPr id="12" name="Rectangle 11"/>
          <p:cNvSpPr/>
          <p:nvPr/>
        </p:nvSpPr>
        <p:spPr>
          <a:xfrm>
            <a:off x="360599" y="3877702"/>
            <a:ext cx="8577943" cy="2169825"/>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289560" indent="-285750" algn="just">
              <a:lnSpc>
                <a:spcPct val="150000"/>
              </a:lnSpc>
              <a:spcAft>
                <a:spcPts val="0"/>
              </a:spcAft>
              <a:buFont typeface="Wingdings" panose="05000000000000000000" pitchFamily="2" charset="2"/>
              <a:buChar char="ü"/>
            </a:pPr>
            <a:r>
              <a:rPr lang="uk-UA" dirty="0">
                <a:latin typeface="Arial" panose="020B0604020202020204" pitchFamily="34" charset="0"/>
                <a:ea typeface="Arial" panose="020B0604020202020204" pitchFamily="34" charset="0"/>
                <a:cs typeface="Arial" panose="020B0604020202020204" pitchFamily="34" charset="0"/>
              </a:rPr>
              <a:t>розсіяна увага дитини;</a:t>
            </a:r>
            <a:endParaRPr lang="ru-RU" sz="1200" dirty="0">
              <a:latin typeface="Calibri" panose="020F0502020204030204" pitchFamily="34" charset="0"/>
              <a:ea typeface="Calibri" panose="020F0502020204030204" pitchFamily="34" charset="0"/>
              <a:cs typeface="Arial" panose="020B0604020202020204" pitchFamily="34" charset="0"/>
            </a:endParaRPr>
          </a:p>
          <a:p>
            <a:pPr marL="289560" marR="1257300" indent="-285750" algn="just">
              <a:lnSpc>
                <a:spcPct val="150000"/>
              </a:lnSpc>
              <a:spcAft>
                <a:spcPts val="0"/>
              </a:spcAft>
              <a:buFont typeface="Wingdings" panose="05000000000000000000" pitchFamily="2" charset="2"/>
              <a:buChar char="ü"/>
            </a:pPr>
            <a:r>
              <a:rPr lang="uk-UA" dirty="0" smtClean="0">
                <a:latin typeface="Arial" panose="020B0604020202020204" pitchFamily="34" charset="0"/>
                <a:ea typeface="Arial" panose="020B0604020202020204" pitchFamily="34" charset="0"/>
                <a:cs typeface="Arial" panose="020B0604020202020204" pitchFamily="34" charset="0"/>
              </a:rPr>
              <a:t>тимчасова </a:t>
            </a:r>
            <a:r>
              <a:rPr lang="uk-UA" dirty="0">
                <a:latin typeface="Arial" panose="020B0604020202020204" pitchFamily="34" charset="0"/>
                <a:ea typeface="Arial" panose="020B0604020202020204" pitchFamily="34" charset="0"/>
                <a:cs typeface="Arial" panose="020B0604020202020204" pitchFamily="34" charset="0"/>
              </a:rPr>
              <a:t>“втрата” </a:t>
            </a:r>
            <a:r>
              <a:rPr lang="uk-UA" dirty="0" smtClean="0">
                <a:latin typeface="Arial" panose="020B0604020202020204" pitchFamily="34" charset="0"/>
                <a:ea typeface="Arial" panose="020B0604020202020204" pitchFamily="34" charset="0"/>
                <a:cs typeface="Arial" panose="020B0604020202020204" pitchFamily="34" charset="0"/>
              </a:rPr>
              <a:t>пам’яті</a:t>
            </a:r>
            <a:r>
              <a:rPr lang="uk-UA" dirty="0">
                <a:latin typeface="Arial" panose="020B0604020202020204" pitchFamily="34" charset="0"/>
                <a:ea typeface="Arial" panose="020B0604020202020204" pitchFamily="34" charset="0"/>
                <a:cs typeface="Arial" panose="020B0604020202020204" pitchFamily="34" charset="0"/>
              </a:rPr>
              <a:t>, коли дитина забуває свої дії чи слова; втрата відчуття часу;</a:t>
            </a:r>
            <a:endParaRPr lang="ru-RU" sz="1200" dirty="0">
              <a:latin typeface="Calibri" panose="020F0502020204030204" pitchFamily="34" charset="0"/>
              <a:ea typeface="Calibri" panose="020F0502020204030204" pitchFamily="34" charset="0"/>
              <a:cs typeface="Arial" panose="020B0604020202020204" pitchFamily="34" charset="0"/>
            </a:endParaRPr>
          </a:p>
          <a:p>
            <a:pPr marL="171450" indent="-171450" algn="just">
              <a:lnSpc>
                <a:spcPct val="150000"/>
              </a:lnSpc>
              <a:spcAft>
                <a:spcPts val="0"/>
              </a:spcAft>
              <a:buFont typeface="Wingdings" panose="05000000000000000000" pitchFamily="2" charset="2"/>
              <a:buChar char="ü"/>
            </a:pPr>
            <a:r>
              <a:rPr lang="uk-UA" sz="1200" dirty="0">
                <a:latin typeface="Times New Roman" panose="02020603050405020304" pitchFamily="18" charset="0"/>
                <a:ea typeface="Times New Roman" panose="02020603050405020304" pitchFamily="18" charset="0"/>
                <a:cs typeface="Arial" panose="020B0604020202020204" pitchFamily="34" charset="0"/>
              </a:rPr>
              <a:t> </a:t>
            </a:r>
            <a:r>
              <a:rPr lang="uk-UA" dirty="0" smtClean="0">
                <a:latin typeface="Arial" panose="020B0604020202020204" pitchFamily="34" charset="0"/>
                <a:ea typeface="Arial" panose="020B0604020202020204" pitchFamily="34" charset="0"/>
                <a:cs typeface="Arial" panose="020B0604020202020204" pitchFamily="34" charset="0"/>
              </a:rPr>
              <a:t>регресія </a:t>
            </a:r>
            <a:r>
              <a:rPr lang="uk-UA" dirty="0">
                <a:latin typeface="Arial" panose="020B0604020202020204" pitchFamily="34" charset="0"/>
                <a:ea typeface="Arial" panose="020B0604020202020204" pitchFamily="34" charset="0"/>
                <a:cs typeface="Arial" panose="020B0604020202020204" pitchFamily="34" charset="0"/>
              </a:rPr>
              <a:t>поведінки – коли дитина поводить себе так, наче вона молодша за свій вік;</a:t>
            </a:r>
            <a:endParaRPr lang="ru-RU" sz="1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3" name="Rectangle 12"/>
          <p:cNvSpPr/>
          <p:nvPr/>
        </p:nvSpPr>
        <p:spPr>
          <a:xfrm>
            <a:off x="360599" y="281806"/>
            <a:ext cx="2244525" cy="461665"/>
          </a:xfrm>
          <a:prstGeom prst="rect">
            <a:avLst/>
          </a:prstGeom>
          <a:ln/>
        </p:spPr>
        <p:style>
          <a:lnRef idx="1">
            <a:schemeClr val="accent1"/>
          </a:lnRef>
          <a:fillRef idx="2">
            <a:schemeClr val="accent1"/>
          </a:fillRef>
          <a:effectRef idx="1">
            <a:schemeClr val="accent1"/>
          </a:effectRef>
          <a:fontRef idx="minor">
            <a:schemeClr val="dk1"/>
          </a:fontRef>
        </p:style>
        <p:txBody>
          <a:bodyPr wrap="none">
            <a:spAutoFit/>
          </a:bodyPr>
          <a:lstStyle/>
          <a:p>
            <a:r>
              <a:rPr lang="ru-RU" sz="2400" b="1" dirty="0" err="1">
                <a:latin typeface="Arial" panose="020B0604020202020204" pitchFamily="34" charset="0"/>
                <a:cs typeface="Arial" panose="020B0604020202020204" pitchFamily="34" charset="0"/>
              </a:rPr>
              <a:t>Фізичні</a:t>
            </a:r>
            <a:r>
              <a:rPr lang="ru-RU" sz="2400" b="1" dirty="0"/>
              <a:t> </a:t>
            </a:r>
            <a:r>
              <a:rPr lang="ru-RU" sz="2400" b="1" dirty="0" err="1"/>
              <a:t>зміни</a:t>
            </a:r>
            <a:endParaRPr lang="ru-RU" sz="2400" b="1" dirty="0"/>
          </a:p>
        </p:txBody>
      </p:sp>
    </p:spTree>
    <p:extLst>
      <p:ext uri="{BB962C8B-B14F-4D97-AF65-F5344CB8AC3E}">
        <p14:creationId xmlns:p14="http://schemas.microsoft.com/office/powerpoint/2010/main" val="2464669723"/>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28951" y="1603349"/>
            <a:ext cx="3068597" cy="461665"/>
          </a:xfrm>
          <a:prstGeom prst="rect">
            <a:avLst/>
          </a:prstGeom>
          <a:ln/>
        </p:spPr>
        <p:style>
          <a:lnRef idx="1">
            <a:schemeClr val="accent1"/>
          </a:lnRef>
          <a:fillRef idx="2">
            <a:schemeClr val="accent1"/>
          </a:fillRef>
          <a:effectRef idx="1">
            <a:schemeClr val="accent1"/>
          </a:effectRef>
          <a:fontRef idx="minor">
            <a:schemeClr val="dk1"/>
          </a:fontRef>
        </p:style>
        <p:txBody>
          <a:bodyPr wrap="none">
            <a:spAutoFit/>
          </a:bodyPr>
          <a:lstStyle/>
          <a:p>
            <a:r>
              <a:rPr lang="ru-RU" sz="2400" b="1" dirty="0" err="1">
                <a:latin typeface="Arial" panose="020B0604020202020204" pitchFamily="34" charset="0"/>
                <a:cs typeface="Arial" panose="020B0604020202020204" pitchFamily="34" charset="0"/>
              </a:rPr>
              <a:t>Психологічні</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зміни</a:t>
            </a:r>
            <a:endParaRPr lang="ru-RU" sz="2400" b="1" dirty="0">
              <a:latin typeface="Arial" panose="020B0604020202020204" pitchFamily="34" charset="0"/>
              <a:cs typeface="Arial" panose="020B0604020202020204" pitchFamily="34" charset="0"/>
            </a:endParaRPr>
          </a:p>
        </p:txBody>
      </p:sp>
      <p:sp>
        <p:nvSpPr>
          <p:cNvPr id="6" name="Rectangle 5"/>
          <p:cNvSpPr/>
          <p:nvPr/>
        </p:nvSpPr>
        <p:spPr>
          <a:xfrm>
            <a:off x="159327" y="3414817"/>
            <a:ext cx="8882300" cy="2031325"/>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289560" indent="-285750">
              <a:spcAft>
                <a:spcPts val="0"/>
              </a:spcAft>
              <a:buFont typeface="Wingdings" panose="05000000000000000000" pitchFamily="2" charset="2"/>
              <a:buChar char="ü"/>
            </a:pPr>
            <a:r>
              <a:rPr lang="uk-UA" dirty="0">
                <a:latin typeface="Arial" panose="020B0604020202020204" pitchFamily="34" charset="0"/>
                <a:ea typeface="Arial" panose="020B0604020202020204" pitchFamily="34" charset="0"/>
                <a:cs typeface="Arial" panose="020B0604020202020204" pitchFamily="34" charset="0"/>
              </a:rPr>
              <a:t>помітний страх чи нервовість дитини, коли вона перебуває у школі;</a:t>
            </a:r>
            <a:endParaRPr lang="ru-RU" sz="1200" dirty="0">
              <a:latin typeface="Calibri" panose="020F0502020204030204" pitchFamily="34" charset="0"/>
              <a:ea typeface="Calibri" panose="020F0502020204030204" pitchFamily="34" charset="0"/>
              <a:cs typeface="Arial" panose="020B0604020202020204" pitchFamily="34" charset="0"/>
            </a:endParaRPr>
          </a:p>
          <a:p>
            <a:pPr>
              <a:spcAft>
                <a:spcPts val="0"/>
              </a:spcAft>
            </a:pPr>
            <a:endParaRPr lang="ru-RU" sz="1200" dirty="0">
              <a:latin typeface="Calibri" panose="020F0502020204030204" pitchFamily="34" charset="0"/>
              <a:ea typeface="Calibri" panose="020F0502020204030204" pitchFamily="34" charset="0"/>
              <a:cs typeface="Arial" panose="020B0604020202020204" pitchFamily="34" charset="0"/>
            </a:endParaRPr>
          </a:p>
          <a:p>
            <a:pPr marL="289560" indent="-285750">
              <a:spcAft>
                <a:spcPts val="0"/>
              </a:spcAft>
              <a:buFont typeface="Wingdings" panose="05000000000000000000" pitchFamily="2" charset="2"/>
              <a:buChar char="ü"/>
            </a:pPr>
            <a:r>
              <a:rPr lang="uk-UA" dirty="0">
                <a:latin typeface="Arial" panose="020B0604020202020204" pitchFamily="34" charset="0"/>
                <a:ea typeface="Arial" panose="020B0604020202020204" pitchFamily="34" charset="0"/>
                <a:cs typeface="Arial" panose="020B0604020202020204" pitchFamily="34" charset="0"/>
              </a:rPr>
              <a:t>також спостерігається нервовість чи злість під час використання </a:t>
            </a:r>
            <a:r>
              <a:rPr lang="uk-UA" dirty="0" err="1">
                <a:latin typeface="Arial" panose="020B0604020202020204" pitchFamily="34" charset="0"/>
                <a:ea typeface="Arial" panose="020B0604020202020204" pitchFamily="34" charset="0"/>
                <a:cs typeface="Arial" panose="020B0604020202020204" pitchFamily="34" charset="0"/>
              </a:rPr>
              <a:t>гаджету</a:t>
            </a:r>
            <a:r>
              <a:rPr lang="uk-UA" dirty="0">
                <a:latin typeface="Arial" panose="020B0604020202020204" pitchFamily="34" charset="0"/>
                <a:ea typeface="Arial" panose="020B0604020202020204" pitchFamily="34" charset="0"/>
                <a:cs typeface="Arial" panose="020B0604020202020204" pitchFamily="34" charset="0"/>
              </a:rPr>
              <a:t>;</a:t>
            </a:r>
            <a:endParaRPr lang="ru-RU" sz="1200" dirty="0">
              <a:latin typeface="Calibri" panose="020F0502020204030204" pitchFamily="34" charset="0"/>
              <a:ea typeface="Calibri" panose="020F0502020204030204" pitchFamily="34" charset="0"/>
              <a:cs typeface="Arial" panose="020B0604020202020204" pitchFamily="34" charset="0"/>
            </a:endParaRPr>
          </a:p>
          <a:p>
            <a:pPr>
              <a:spcAft>
                <a:spcPts val="0"/>
              </a:spcAft>
            </a:pPr>
            <a:endParaRPr lang="ru-RU" sz="1200" dirty="0">
              <a:latin typeface="Calibri" panose="020F0502020204030204" pitchFamily="34" charset="0"/>
              <a:ea typeface="Calibri" panose="020F0502020204030204" pitchFamily="34" charset="0"/>
              <a:cs typeface="Arial" panose="020B0604020202020204" pitchFamily="34" charset="0"/>
            </a:endParaRPr>
          </a:p>
          <a:p>
            <a:pPr marL="289560" indent="-285750">
              <a:spcAft>
                <a:spcPts val="0"/>
              </a:spcAft>
              <a:buFont typeface="Wingdings" panose="05000000000000000000" pitchFamily="2" charset="2"/>
              <a:buChar char="ü"/>
            </a:pPr>
            <a:r>
              <a:rPr lang="uk-UA" dirty="0">
                <a:latin typeface="Arial" panose="020B0604020202020204" pitchFamily="34" charset="0"/>
                <a:ea typeface="Arial" panose="020B0604020202020204" pitchFamily="34" charset="0"/>
                <a:cs typeface="Arial" panose="020B0604020202020204" pitchFamily="34" charset="0"/>
              </a:rPr>
              <a:t>можуть бути агресивні прояви без явної на то причини;</a:t>
            </a:r>
            <a:endParaRPr lang="ru-RU" sz="1200" dirty="0">
              <a:latin typeface="Calibri" panose="020F0502020204030204" pitchFamily="34" charset="0"/>
              <a:ea typeface="Calibri" panose="020F0502020204030204" pitchFamily="34" charset="0"/>
              <a:cs typeface="Arial" panose="020B0604020202020204" pitchFamily="34" charset="0"/>
            </a:endParaRPr>
          </a:p>
          <a:p>
            <a:pPr>
              <a:spcAft>
                <a:spcPts val="0"/>
              </a:spcAft>
            </a:pPr>
            <a:endParaRPr lang="ru-RU" sz="1200" dirty="0">
              <a:latin typeface="Calibri" panose="020F0502020204030204" pitchFamily="34" charset="0"/>
              <a:ea typeface="Calibri" panose="020F0502020204030204" pitchFamily="34" charset="0"/>
              <a:cs typeface="Arial" panose="020B0604020202020204" pitchFamily="34" charset="0"/>
            </a:endParaRPr>
          </a:p>
          <a:p>
            <a:pPr marL="289560" indent="-285750">
              <a:spcAft>
                <a:spcPts val="0"/>
              </a:spcAft>
              <a:buFont typeface="Wingdings" panose="05000000000000000000" pitchFamily="2" charset="2"/>
              <a:buChar char="ü"/>
            </a:pPr>
            <a:r>
              <a:rPr lang="uk-UA" dirty="0">
                <a:latin typeface="Arial" panose="020B0604020202020204" pitchFamily="34" charset="0"/>
                <a:ea typeface="Arial" panose="020B0604020202020204" pitchFamily="34" charset="0"/>
                <a:cs typeface="Arial" panose="020B0604020202020204" pitchFamily="34" charset="0"/>
              </a:rPr>
              <a:t>знижується якість навчальної діяльності, дитина може відмовлятись від усних</a:t>
            </a:r>
            <a:endParaRPr lang="ru-RU" sz="1200" dirty="0">
              <a:latin typeface="Calibri" panose="020F0502020204030204" pitchFamily="34" charset="0"/>
              <a:ea typeface="Calibri" panose="020F0502020204030204" pitchFamily="34" charset="0"/>
              <a:cs typeface="Arial" panose="020B0604020202020204" pitchFamily="34" charset="0"/>
            </a:endParaRPr>
          </a:p>
          <a:p>
            <a:pPr marL="3810">
              <a:spcAft>
                <a:spcPts val="0"/>
              </a:spcAft>
            </a:pPr>
            <a:r>
              <a:rPr lang="uk-UA" dirty="0" smtClean="0">
                <a:latin typeface="Arial" panose="020B0604020202020204" pitchFamily="34" charset="0"/>
                <a:ea typeface="Arial" panose="020B0604020202020204" pitchFamily="34" charset="0"/>
                <a:cs typeface="Arial" panose="020B0604020202020204" pitchFamily="34" charset="0"/>
              </a:rPr>
              <a:t>відповідей</a:t>
            </a:r>
            <a:r>
              <a:rPr lang="uk-UA" dirty="0">
                <a:latin typeface="Arial" panose="020B0604020202020204" pitchFamily="34" charset="0"/>
                <a:ea typeface="Arial" panose="020B0604020202020204" pitchFamily="34" charset="0"/>
                <a:cs typeface="Arial" panose="020B0604020202020204" pitchFamily="34" charset="0"/>
              </a:rPr>
              <a:t>;</a:t>
            </a:r>
            <a:endParaRPr lang="ru-RU" sz="1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59677983"/>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58171" y="749163"/>
            <a:ext cx="2613536" cy="461665"/>
          </a:xfrm>
          <a:prstGeom prst="rect">
            <a:avLst/>
          </a:prstGeom>
          <a:ln/>
        </p:spPr>
        <p:style>
          <a:lnRef idx="1">
            <a:schemeClr val="accent1"/>
          </a:lnRef>
          <a:fillRef idx="2">
            <a:schemeClr val="accent1"/>
          </a:fillRef>
          <a:effectRef idx="1">
            <a:schemeClr val="accent1"/>
          </a:effectRef>
          <a:fontRef idx="minor">
            <a:schemeClr val="dk1"/>
          </a:fontRef>
        </p:style>
        <p:txBody>
          <a:bodyPr wrap="none">
            <a:spAutoFit/>
          </a:bodyPr>
          <a:lstStyle/>
          <a:p>
            <a:r>
              <a:rPr lang="ru-RU" sz="2400" b="1" dirty="0" err="1">
                <a:latin typeface="Arial" panose="020B0604020202020204" pitchFamily="34" charset="0"/>
                <a:cs typeface="Arial" panose="020B0604020202020204" pitchFamily="34" charset="0"/>
              </a:rPr>
              <a:t>Соціальні</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зміни</a:t>
            </a:r>
            <a:endParaRPr lang="ru-RU" sz="2400" b="1" dirty="0">
              <a:latin typeface="Arial" panose="020B0604020202020204" pitchFamily="34" charset="0"/>
              <a:cs typeface="Arial" panose="020B0604020202020204" pitchFamily="34" charset="0"/>
            </a:endParaRPr>
          </a:p>
        </p:txBody>
      </p:sp>
      <p:sp>
        <p:nvSpPr>
          <p:cNvPr id="3" name="Rectangle 2"/>
          <p:cNvSpPr/>
          <p:nvPr/>
        </p:nvSpPr>
        <p:spPr>
          <a:xfrm>
            <a:off x="312478" y="1681091"/>
            <a:ext cx="8504922" cy="3693319"/>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289560" indent="-285750" algn="just">
              <a:spcAft>
                <a:spcPts val="0"/>
              </a:spcAft>
              <a:buFont typeface="Wingdings" panose="05000000000000000000" pitchFamily="2" charset="2"/>
              <a:buChar char="ü"/>
            </a:pPr>
            <a:r>
              <a:rPr lang="uk-UA" dirty="0">
                <a:latin typeface="Arial" panose="020B0604020202020204" pitchFamily="34" charset="0"/>
                <a:ea typeface="Arial" panose="020B0604020202020204" pitchFamily="34" charset="0"/>
                <a:cs typeface="Arial" panose="020B0604020202020204" pitchFamily="34" charset="0"/>
              </a:rPr>
              <a:t>дитина віддаляється від однокласників та тих, з ким більше часу проводила </a:t>
            </a:r>
            <a:r>
              <a:rPr lang="uk-UA" dirty="0" smtClean="0">
                <a:latin typeface="Arial" panose="020B0604020202020204" pitchFamily="34" charset="0"/>
                <a:ea typeface="Arial" panose="020B0604020202020204" pitchFamily="34" charset="0"/>
                <a:cs typeface="Arial" panose="020B0604020202020204" pitchFamily="34" charset="0"/>
              </a:rPr>
              <a:t>разом під </a:t>
            </a:r>
            <a:r>
              <a:rPr lang="uk-UA" dirty="0">
                <a:latin typeface="Arial" panose="020B0604020202020204" pitchFamily="34" charset="0"/>
                <a:ea typeface="Arial" panose="020B0604020202020204" pitchFamily="34" charset="0"/>
                <a:cs typeface="Arial" panose="020B0604020202020204" pitchFamily="34" charset="0"/>
              </a:rPr>
              <a:t>час перерв;</a:t>
            </a:r>
            <a:endParaRPr lang="ru-RU" sz="1200" dirty="0">
              <a:latin typeface="Calibri" panose="020F0502020204030204" pitchFamily="34" charset="0"/>
              <a:ea typeface="Calibri" panose="020F0502020204030204" pitchFamily="34" charset="0"/>
              <a:cs typeface="Arial" panose="020B0604020202020204" pitchFamily="34" charset="0"/>
            </a:endParaRPr>
          </a:p>
          <a:p>
            <a:pPr marL="171450" indent="-171450" algn="just">
              <a:spcAft>
                <a:spcPts val="0"/>
              </a:spcAft>
              <a:buFont typeface="Wingdings" panose="05000000000000000000" pitchFamily="2" charset="2"/>
              <a:buChar char="ü"/>
            </a:pPr>
            <a:endParaRPr lang="ru-RU" sz="1200" dirty="0" smtClean="0">
              <a:latin typeface="Calibri" panose="020F0502020204030204" pitchFamily="34" charset="0"/>
              <a:ea typeface="Calibri" panose="020F0502020204030204" pitchFamily="34" charset="0"/>
              <a:cs typeface="Arial" panose="020B0604020202020204" pitchFamily="34" charset="0"/>
            </a:endParaRPr>
          </a:p>
          <a:p>
            <a:pPr marL="289560" indent="-285750" algn="just">
              <a:spcAft>
                <a:spcPts val="0"/>
              </a:spcAft>
              <a:buFont typeface="Wingdings" panose="05000000000000000000" pitchFamily="2" charset="2"/>
              <a:buChar char="ü"/>
            </a:pPr>
            <a:r>
              <a:rPr lang="uk-UA" dirty="0" smtClean="0">
                <a:latin typeface="Arial" panose="020B0604020202020204" pitchFamily="34" charset="0"/>
                <a:ea typeface="Arial" panose="020B0604020202020204" pitchFamily="34" charset="0"/>
                <a:cs typeface="Arial" panose="020B0604020202020204" pitchFamily="34" charset="0"/>
              </a:rPr>
              <a:t>дитина виглядає депресивною - не </a:t>
            </a:r>
            <a:r>
              <a:rPr lang="uk-UA" dirty="0" err="1" smtClean="0">
                <a:latin typeface="Arial" panose="020B0604020202020204" pitchFamily="34" charset="0"/>
                <a:ea typeface="Arial" panose="020B0604020202020204" pitchFamily="34" charset="0"/>
                <a:cs typeface="Arial" panose="020B0604020202020204" pitchFamily="34" charset="0"/>
              </a:rPr>
              <a:t>комунікує</a:t>
            </a:r>
            <a:r>
              <a:rPr lang="uk-UA" dirty="0" smtClean="0">
                <a:latin typeface="Arial" panose="020B0604020202020204" pitchFamily="34" charset="0"/>
                <a:ea typeface="Arial" panose="020B0604020202020204" pitchFamily="34" charset="0"/>
                <a:cs typeface="Arial" panose="020B0604020202020204" pitchFamily="34" charset="0"/>
              </a:rPr>
              <a:t> з оточуючими, проявляє пасивність та не приймає участі у спільних обговореннях;</a:t>
            </a:r>
            <a:endParaRPr lang="ru-RU" sz="1200" dirty="0" smtClean="0">
              <a:latin typeface="Calibri" panose="020F0502020204030204" pitchFamily="34" charset="0"/>
              <a:ea typeface="Calibri" panose="020F0502020204030204" pitchFamily="34" charset="0"/>
              <a:cs typeface="Arial" panose="020B0604020202020204" pitchFamily="34" charset="0"/>
            </a:endParaRPr>
          </a:p>
          <a:p>
            <a:pPr marL="171450" indent="-171450" algn="just">
              <a:spcAft>
                <a:spcPts val="0"/>
              </a:spcAft>
              <a:buFont typeface="Wingdings" panose="05000000000000000000" pitchFamily="2" charset="2"/>
              <a:buChar char="ü"/>
            </a:pPr>
            <a:endParaRPr lang="ru-RU" sz="1200" dirty="0">
              <a:latin typeface="Calibri" panose="020F0502020204030204" pitchFamily="34" charset="0"/>
              <a:ea typeface="Calibri" panose="020F0502020204030204" pitchFamily="34" charset="0"/>
              <a:cs typeface="Arial" panose="020B0604020202020204" pitchFamily="34" charset="0"/>
            </a:endParaRPr>
          </a:p>
          <a:p>
            <a:pPr marL="289560" marR="368300" indent="-285750" algn="just">
              <a:spcAft>
                <a:spcPts val="0"/>
              </a:spcAft>
              <a:buFont typeface="Wingdings" panose="05000000000000000000" pitchFamily="2" charset="2"/>
              <a:buChar char="ü"/>
            </a:pPr>
            <a:r>
              <a:rPr lang="uk-UA" dirty="0">
                <a:latin typeface="Arial" panose="020B0604020202020204" pitchFamily="34" charset="0"/>
                <a:ea typeface="Arial" panose="020B0604020202020204" pitchFamily="34" charset="0"/>
                <a:cs typeface="Arial" panose="020B0604020202020204" pitchFamily="34" charset="0"/>
              </a:rPr>
              <a:t>може прогулювати школу посилаючись на погане самопочуття; спостерігається замкнутість та </a:t>
            </a:r>
            <a:r>
              <a:rPr lang="uk-UA" dirty="0" err="1">
                <a:latin typeface="Arial" panose="020B0604020202020204" pitchFamily="34" charset="0"/>
                <a:ea typeface="Arial" panose="020B0604020202020204" pitchFamily="34" charset="0"/>
                <a:cs typeface="Arial" panose="020B0604020202020204" pitchFamily="34" charset="0"/>
              </a:rPr>
              <a:t>однотипові</a:t>
            </a:r>
            <a:r>
              <a:rPr lang="uk-UA" dirty="0">
                <a:latin typeface="Arial" panose="020B0604020202020204" pitchFamily="34" charset="0"/>
                <a:ea typeface="Arial" panose="020B0604020202020204" pitchFamily="34" charset="0"/>
                <a:cs typeface="Arial" panose="020B0604020202020204" pitchFamily="34" charset="0"/>
              </a:rPr>
              <a:t> відповіді на питання від дорослих; батьки можуть скаржитись на те, що дитина зникає з дому; дитина різко видалила всі свої профілі у соціальних мережах;</a:t>
            </a:r>
            <a:endParaRPr lang="ru-RU" sz="1200" dirty="0">
              <a:latin typeface="Calibri" panose="020F0502020204030204" pitchFamily="34" charset="0"/>
              <a:ea typeface="Calibri" panose="020F0502020204030204" pitchFamily="34" charset="0"/>
              <a:cs typeface="Arial" panose="020B0604020202020204" pitchFamily="34" charset="0"/>
            </a:endParaRPr>
          </a:p>
          <a:p>
            <a:pPr algn="just">
              <a:spcAft>
                <a:spcPts val="0"/>
              </a:spcAft>
            </a:pPr>
            <a:endParaRPr lang="ru-RU" sz="1200" dirty="0">
              <a:latin typeface="Calibri" panose="020F0502020204030204" pitchFamily="34" charset="0"/>
              <a:ea typeface="Calibri" panose="020F0502020204030204" pitchFamily="34" charset="0"/>
              <a:cs typeface="Arial" panose="020B0604020202020204" pitchFamily="34" charset="0"/>
            </a:endParaRPr>
          </a:p>
          <a:p>
            <a:pPr marL="285750" lvl="0" indent="-285750" algn="just">
              <a:spcAft>
                <a:spcPts val="0"/>
              </a:spcAft>
              <a:buFont typeface="Wingdings" panose="05000000000000000000" pitchFamily="2" charset="2"/>
              <a:buChar char="ü"/>
              <a:tabLst>
                <a:tab pos="114300" algn="l"/>
              </a:tabLst>
            </a:pPr>
            <a:r>
              <a:rPr lang="uk-UA" dirty="0" smtClean="0">
                <a:latin typeface="Arial" panose="020B0604020202020204" pitchFamily="34" charset="0"/>
                <a:ea typeface="Arial" panose="020B0604020202020204" pitchFamily="34" charset="0"/>
                <a:cs typeface="Arial" panose="020B0604020202020204" pitchFamily="34" charset="0"/>
              </a:rPr>
              <a:t>У комунікації </a:t>
            </a:r>
            <a:r>
              <a:rPr lang="uk-UA" dirty="0">
                <a:latin typeface="Arial" panose="020B0604020202020204" pitchFamily="34" charset="0"/>
                <a:ea typeface="Arial" panose="020B0604020202020204" pitchFamily="34" charset="0"/>
                <a:cs typeface="Arial" panose="020B0604020202020204" pitchFamily="34" charset="0"/>
              </a:rPr>
              <a:t>з’являються нові сленгові слова, які раніше дитина не використовувала; педагогічний працівник може помітити, що дитину зустрічають зі школи незнайомі йому люди.</a:t>
            </a:r>
            <a:endParaRPr lang="ru-RU" sz="1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45740010"/>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75097" y="585294"/>
            <a:ext cx="8818394"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uk-UA" altLang="ru-RU" sz="2000" b="1" i="1" u="none" strike="noStrike" cap="none" normalizeH="0" baseline="0" dirty="0" smtClean="0">
                <a:ln>
                  <a:noFill/>
                </a:ln>
                <a:solidFill>
                  <a:schemeClr val="tx1"/>
                </a:solidFill>
                <a:effectLst/>
                <a:latin typeface="Arial" panose="020B0604020202020204" pitchFamily="34" charset="0"/>
                <a:ea typeface="Arial" panose="020B0604020202020204" pitchFamily="34" charset="0"/>
                <a:cs typeface="Arial" panose="020B0604020202020204" pitchFamily="34" charset="0"/>
              </a:rPr>
              <a:t>Для того, щоб впевнитись, чи дійсно дитина переживає важкий життєвий етап та потребує допомоги від дорослих, слід поговорити з нею. Рекомендації, як це зробити, знайдете у наступному розділі.</a:t>
            </a:r>
            <a:endParaRPr kumimoji="0" lang="ru-RU" altLang="ru-RU" sz="2000" b="1" i="0" u="none" strike="noStrike" cap="none" normalizeH="0" baseline="0" dirty="0" smtClean="0">
              <a:ln>
                <a:noFill/>
              </a:ln>
              <a:solidFill>
                <a:schemeClr val="tx1"/>
              </a:solidFill>
              <a:effectLst/>
              <a:latin typeface="Arial" panose="020B0604020202020204" pitchFamily="34" charset="0"/>
            </a:endParaRPr>
          </a:p>
        </p:txBody>
      </p:sp>
      <p:pic>
        <p:nvPicPr>
          <p:cNvPr id="3073"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69380" y="3988339"/>
            <a:ext cx="3724111" cy="197471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450125241"/>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7864" y="609542"/>
            <a:ext cx="7295744" cy="2308324"/>
          </a:xfrm>
          <a:prstGeom prst="rect">
            <a:avLst/>
          </a:prstGeom>
        </p:spPr>
        <p:txBody>
          <a:bodyPr wrap="square">
            <a:spAutoFit/>
          </a:bodyPr>
          <a:lstStyle/>
          <a:p>
            <a:pPr marL="15240" algn="ctr">
              <a:spcAft>
                <a:spcPts val="0"/>
              </a:spcAft>
            </a:pPr>
            <a:r>
              <a:rPr lang="uk-UA" sz="4800" b="1" dirty="0">
                <a:solidFill>
                  <a:srgbClr val="FFFFFF"/>
                </a:solidFill>
                <a:latin typeface="Arial" panose="020B0604020202020204" pitchFamily="34" charset="0"/>
                <a:ea typeface="Arial" panose="020B0604020202020204" pitchFamily="34" charset="0"/>
                <a:cs typeface="Arial" panose="020B0604020202020204" pitchFamily="34" charset="0"/>
              </a:rPr>
              <a:t>Як говорити з дитиною, яка зазнала ризику онлайн</a:t>
            </a:r>
            <a:endParaRPr lang="ru-RU" sz="4800"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55912963"/>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6"/>
          <p:cNvSpPr>
            <a:spLocks noChangeArrowheads="1"/>
          </p:cNvSpPr>
          <p:nvPr/>
        </p:nvSpPr>
        <p:spPr bwMode="auto">
          <a:xfrm>
            <a:off x="297107" y="617376"/>
            <a:ext cx="8666922" cy="1881990"/>
          </a:xfrm>
          <a:prstGeom prst="rect">
            <a:avLst/>
          </a:prstGeom>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algn="just" defTabSz="914400" eaLnBrk="0" fontAlgn="base" hangingPunct="0">
              <a:lnSpc>
                <a:spcPct val="150000"/>
              </a:lnSpc>
              <a:spcBef>
                <a:spcPct val="0"/>
              </a:spcBef>
              <a:spcAft>
                <a:spcPct val="0"/>
              </a:spcAft>
              <a:tabLst>
                <a:tab pos="2362200" algn="l"/>
              </a:tabLst>
            </a:pPr>
            <a:r>
              <a:rPr lang="uk-UA" altLang="ru-RU" sz="2000" b="1" dirty="0">
                <a:solidFill>
                  <a:schemeClr val="bg1">
                    <a:lumMod val="95000"/>
                    <a:lumOff val="5000"/>
                  </a:schemeClr>
                </a:solidFill>
                <a:latin typeface="Arial" panose="020B0604020202020204" pitchFamily="34" charset="0"/>
                <a:ea typeface="Arial" panose="020B0604020202020204" pitchFamily="34" charset="0"/>
                <a:cs typeface="Arial" panose="020B0604020202020204" pitchFamily="34" charset="0"/>
              </a:rPr>
              <a:t>1. Старанно підбирайте час та місце</a:t>
            </a:r>
            <a:endParaRPr lang="ru-RU" altLang="ru-RU" sz="2000" b="1" dirty="0">
              <a:solidFill>
                <a:schemeClr val="bg1">
                  <a:lumMod val="95000"/>
                  <a:lumOff val="5000"/>
                </a:schemeClr>
              </a:solidFill>
              <a:latin typeface="Arial" panose="020B0604020202020204" pitchFamily="34" charset="0"/>
            </a:endParaRPr>
          </a:p>
          <a:p>
            <a:pPr lvl="0" algn="just" defTabSz="914400" eaLnBrk="0" fontAlgn="base" hangingPunct="0">
              <a:lnSpc>
                <a:spcPct val="150000"/>
              </a:lnSpc>
              <a:spcBef>
                <a:spcPct val="0"/>
              </a:spcBef>
              <a:spcAft>
                <a:spcPct val="0"/>
              </a:spcAft>
              <a:tabLst>
                <a:tab pos="2362200" algn="l"/>
              </a:tabLst>
            </a:pPr>
            <a:r>
              <a:rPr lang="uk-UA" altLang="ru-RU" sz="2000" dirty="0" smtClean="0">
                <a:solidFill>
                  <a:schemeClr val="bg1">
                    <a:lumMod val="95000"/>
                    <a:lumOff val="5000"/>
                  </a:schemeClr>
                </a:solidFill>
                <a:latin typeface="Arial" panose="020B0604020202020204" pitchFamily="34" charset="0"/>
                <a:ea typeface="Arial" panose="020B0604020202020204" pitchFamily="34" charset="0"/>
                <a:cs typeface="Arial" panose="020B0604020202020204" pitchFamily="34" charset="0"/>
              </a:rPr>
              <a:t>Виберіть місце, де дитині </a:t>
            </a:r>
            <a:r>
              <a:rPr lang="uk-UA" altLang="ru-RU" sz="2000" dirty="0" err="1" smtClean="0">
                <a:solidFill>
                  <a:schemeClr val="bg1">
                    <a:lumMod val="95000"/>
                    <a:lumOff val="5000"/>
                  </a:schemeClr>
                </a:solidFill>
                <a:latin typeface="Arial" panose="020B0604020202020204" pitchFamily="34" charset="0"/>
                <a:ea typeface="Arial" panose="020B0604020202020204" pitchFamily="34" charset="0"/>
                <a:cs typeface="Arial" panose="020B0604020202020204" pitchFamily="34" charset="0"/>
              </a:rPr>
              <a:t>комфортно</a:t>
            </a:r>
            <a:r>
              <a:rPr lang="uk-UA" altLang="ru-RU" sz="2000" dirty="0" smtClean="0">
                <a:solidFill>
                  <a:schemeClr val="bg1">
                    <a:lumMod val="95000"/>
                    <a:lumOff val="5000"/>
                  </a:schemeClr>
                </a:solidFill>
                <a:latin typeface="Arial" panose="020B0604020202020204" pitchFamily="34" charset="0"/>
                <a:ea typeface="Arial" panose="020B0604020202020204" pitchFamily="34" charset="0"/>
                <a:cs typeface="Arial" panose="020B0604020202020204" pitchFamily="34" charset="0"/>
              </a:rPr>
              <a:t>, або запитайте її, де вона хотіла би поговорити. Уникайте розмов в присутності того, хто може заподіяти шкоду дитині, психологічну у тому числі.</a:t>
            </a:r>
            <a:endParaRPr lang="ru-RU" altLang="ru-RU" sz="2000" dirty="0">
              <a:solidFill>
                <a:schemeClr val="bg1">
                  <a:lumMod val="95000"/>
                  <a:lumOff val="5000"/>
                </a:schemeClr>
              </a:solidFill>
              <a:latin typeface="Arial" panose="020B0604020202020204" pitchFamily="34" charset="0"/>
            </a:endParaRPr>
          </a:p>
        </p:txBody>
      </p:sp>
      <p:sp>
        <p:nvSpPr>
          <p:cNvPr id="8" name="Rectangle 7"/>
          <p:cNvSpPr/>
          <p:nvPr/>
        </p:nvSpPr>
        <p:spPr>
          <a:xfrm>
            <a:off x="210021" y="3762907"/>
            <a:ext cx="8666922" cy="95866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defTabSz="914400" eaLnBrk="0" fontAlgn="base" hangingPunct="0">
              <a:lnSpc>
                <a:spcPct val="150000"/>
              </a:lnSpc>
              <a:spcBef>
                <a:spcPct val="0"/>
              </a:spcBef>
              <a:spcAft>
                <a:spcPct val="0"/>
              </a:spcAft>
            </a:pPr>
            <a:r>
              <a:rPr lang="uk-UA" altLang="ru-RU" sz="2000" b="1" dirty="0" smtClean="0">
                <a:solidFill>
                  <a:schemeClr val="bg1">
                    <a:lumMod val="95000"/>
                    <a:lumOff val="5000"/>
                  </a:schemeClr>
                </a:solidFill>
                <a:latin typeface="Arial" panose="020B0604020202020204" pitchFamily="34" charset="0"/>
                <a:ea typeface="Arial" panose="020B0604020202020204" pitchFamily="34" charset="0"/>
                <a:cs typeface="Arial" panose="020B0604020202020204" pitchFamily="34" charset="0"/>
              </a:rPr>
              <a:t>2.Заспокойте дитину </a:t>
            </a:r>
            <a:r>
              <a:rPr lang="uk-UA" altLang="ru-RU" sz="2000" dirty="0" smtClean="0">
                <a:solidFill>
                  <a:schemeClr val="bg1">
                    <a:lumMod val="95000"/>
                    <a:lumOff val="5000"/>
                  </a:schemeClr>
                </a:solidFill>
                <a:latin typeface="Arial" panose="020B0604020202020204" pitchFamily="34" charset="0"/>
                <a:ea typeface="Arial" panose="020B0604020202020204" pitchFamily="34" charset="0"/>
                <a:cs typeface="Arial" panose="020B0604020202020204" pitchFamily="34" charset="0"/>
              </a:rPr>
              <a:t>тим</a:t>
            </a:r>
            <a:r>
              <a:rPr lang="uk-UA" altLang="ru-RU" sz="2000" dirty="0">
                <a:solidFill>
                  <a:schemeClr val="bg1">
                    <a:lumMod val="95000"/>
                    <a:lumOff val="5000"/>
                  </a:schemeClr>
                </a:solidFill>
                <a:latin typeface="Arial" panose="020B0604020202020204" pitchFamily="34" charset="0"/>
                <a:ea typeface="Arial" panose="020B0604020202020204" pitchFamily="34" charset="0"/>
                <a:cs typeface="Arial" panose="020B0604020202020204" pitchFamily="34" charset="0"/>
              </a:rPr>
              <a:t>, що ви поруч і дитина зараз знаходиться в безпеці.</a:t>
            </a:r>
            <a:endParaRPr lang="ru-RU" altLang="ru-RU" sz="2000" dirty="0">
              <a:solidFill>
                <a:schemeClr val="bg1">
                  <a:lumMod val="95000"/>
                  <a:lumOff val="5000"/>
                </a:schemeClr>
              </a:solidFill>
              <a:latin typeface="Arial" panose="020B0604020202020204" pitchFamily="34" charset="0"/>
            </a:endParaRPr>
          </a:p>
        </p:txBody>
      </p:sp>
    </p:spTree>
    <p:extLst>
      <p:ext uri="{BB962C8B-B14F-4D97-AF65-F5344CB8AC3E}">
        <p14:creationId xmlns:p14="http://schemas.microsoft.com/office/powerpoint/2010/main" val="1310749240"/>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8"/>
          <p:cNvSpPr>
            <a:spLocks noChangeArrowheads="1"/>
          </p:cNvSpPr>
          <p:nvPr/>
        </p:nvSpPr>
        <p:spPr bwMode="auto">
          <a:xfrm>
            <a:off x="1007117" y="4298548"/>
            <a:ext cx="7421074" cy="507831"/>
          </a:xfrm>
          <a:prstGeom prst="rect">
            <a:avLst/>
          </a:prstGeom>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63775" algn="l"/>
              </a:tabLst>
              <a:defRPr>
                <a:solidFill>
                  <a:schemeClr val="tx1"/>
                </a:solidFill>
                <a:latin typeface="Arial" panose="020B0604020202020204" pitchFamily="34" charset="0"/>
              </a:defRPr>
            </a:lvl1pPr>
            <a:lvl2pPr eaLnBrk="0" fontAlgn="base" hangingPunct="0">
              <a:spcBef>
                <a:spcPct val="0"/>
              </a:spcBef>
              <a:spcAft>
                <a:spcPct val="0"/>
              </a:spcAft>
              <a:tabLst>
                <a:tab pos="2263775" algn="l"/>
              </a:tabLst>
              <a:defRPr>
                <a:solidFill>
                  <a:schemeClr val="tx1"/>
                </a:solidFill>
                <a:latin typeface="Arial" panose="020B0604020202020204" pitchFamily="34" charset="0"/>
              </a:defRPr>
            </a:lvl2pPr>
            <a:lvl3pPr eaLnBrk="0" fontAlgn="base" hangingPunct="0">
              <a:spcBef>
                <a:spcPct val="0"/>
              </a:spcBef>
              <a:spcAft>
                <a:spcPct val="0"/>
              </a:spcAft>
              <a:tabLst>
                <a:tab pos="2263775" algn="l"/>
              </a:tabLst>
              <a:defRPr>
                <a:solidFill>
                  <a:schemeClr val="tx1"/>
                </a:solidFill>
                <a:latin typeface="Arial" panose="020B0604020202020204" pitchFamily="34" charset="0"/>
              </a:defRPr>
            </a:lvl3pPr>
            <a:lvl4pPr eaLnBrk="0" fontAlgn="base" hangingPunct="0">
              <a:spcBef>
                <a:spcPct val="0"/>
              </a:spcBef>
              <a:spcAft>
                <a:spcPct val="0"/>
              </a:spcAft>
              <a:tabLst>
                <a:tab pos="2263775" algn="l"/>
              </a:tabLst>
              <a:defRPr>
                <a:solidFill>
                  <a:schemeClr val="tx1"/>
                </a:solidFill>
                <a:latin typeface="Arial" panose="020B0604020202020204" pitchFamily="34" charset="0"/>
              </a:defRPr>
            </a:lvl4pPr>
            <a:lvl5pPr eaLnBrk="0" fontAlgn="base" hangingPunct="0">
              <a:spcBef>
                <a:spcPct val="0"/>
              </a:spcBef>
              <a:spcAft>
                <a:spcPct val="0"/>
              </a:spcAft>
              <a:tabLst>
                <a:tab pos="2263775" algn="l"/>
              </a:tabLst>
              <a:defRPr>
                <a:solidFill>
                  <a:schemeClr val="tx1"/>
                </a:solidFill>
                <a:latin typeface="Arial" panose="020B0604020202020204" pitchFamily="34" charset="0"/>
              </a:defRPr>
            </a:lvl5pPr>
            <a:lvl6pPr eaLnBrk="0" fontAlgn="base" hangingPunct="0">
              <a:spcBef>
                <a:spcPct val="0"/>
              </a:spcBef>
              <a:spcAft>
                <a:spcPct val="0"/>
              </a:spcAft>
              <a:tabLst>
                <a:tab pos="2263775" algn="l"/>
              </a:tabLst>
              <a:defRPr>
                <a:solidFill>
                  <a:schemeClr val="tx1"/>
                </a:solidFill>
                <a:latin typeface="Arial" panose="020B0604020202020204" pitchFamily="34" charset="0"/>
              </a:defRPr>
            </a:lvl6pPr>
            <a:lvl7pPr eaLnBrk="0" fontAlgn="base" hangingPunct="0">
              <a:spcBef>
                <a:spcPct val="0"/>
              </a:spcBef>
              <a:spcAft>
                <a:spcPct val="0"/>
              </a:spcAft>
              <a:tabLst>
                <a:tab pos="2263775" algn="l"/>
              </a:tabLst>
              <a:defRPr>
                <a:solidFill>
                  <a:schemeClr val="tx1"/>
                </a:solidFill>
                <a:latin typeface="Arial" panose="020B0604020202020204" pitchFamily="34" charset="0"/>
              </a:defRPr>
            </a:lvl7pPr>
            <a:lvl8pPr eaLnBrk="0" fontAlgn="base" hangingPunct="0">
              <a:spcBef>
                <a:spcPct val="0"/>
              </a:spcBef>
              <a:spcAft>
                <a:spcPct val="0"/>
              </a:spcAft>
              <a:tabLst>
                <a:tab pos="2263775" algn="l"/>
              </a:tabLst>
              <a:defRPr>
                <a:solidFill>
                  <a:schemeClr val="tx1"/>
                </a:solidFill>
                <a:latin typeface="Arial" panose="020B0604020202020204" pitchFamily="34" charset="0"/>
              </a:defRPr>
            </a:lvl8pPr>
            <a:lvl9pPr eaLnBrk="0" fontAlgn="base" hangingPunct="0">
              <a:spcBef>
                <a:spcPct val="0"/>
              </a:spcBef>
              <a:spcAft>
                <a:spcPct val="0"/>
              </a:spcAft>
              <a:tabLst>
                <a:tab pos="22637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tabLst>
                <a:tab pos="2263775" algn="l"/>
              </a:tabLst>
            </a:pPr>
            <a:r>
              <a:rPr kumimoji="0" lang="uk-UA" altLang="ru-RU" b="1" i="0" u="none" strike="noStrike" cap="none" normalizeH="0" baseline="0" dirty="0" smtClean="0">
                <a:ln>
                  <a:noFill/>
                </a:ln>
                <a:solidFill>
                  <a:schemeClr val="bg1">
                    <a:lumMod val="95000"/>
                    <a:lumOff val="5000"/>
                  </a:schemeClr>
                </a:solidFill>
                <a:effectLst/>
                <a:latin typeface="Arial" panose="020B0604020202020204" pitchFamily="34" charset="0"/>
                <a:ea typeface="Arial" panose="020B0604020202020204" pitchFamily="34" charset="0"/>
                <a:cs typeface="Arial" panose="020B0604020202020204" pitchFamily="34" charset="0"/>
              </a:rPr>
              <a:t>4. Використовуйте звичні для дитини слова</a:t>
            </a:r>
            <a:endParaRPr kumimoji="0" lang="uk-UA" altLang="ru-RU" b="1" i="0" u="none" strike="noStrike" cap="none" normalizeH="0" baseline="0" dirty="0" smtClean="0">
              <a:ln>
                <a:noFill/>
              </a:ln>
              <a:solidFill>
                <a:schemeClr val="bg1">
                  <a:lumMod val="95000"/>
                  <a:lumOff val="5000"/>
                </a:schemeClr>
              </a:solidFill>
              <a:effectLst/>
              <a:latin typeface="Arial" panose="020B0604020202020204" pitchFamily="34" charset="0"/>
            </a:endParaRPr>
          </a:p>
        </p:txBody>
      </p:sp>
      <p:sp>
        <p:nvSpPr>
          <p:cNvPr id="3" name="Rectangle 2"/>
          <p:cNvSpPr/>
          <p:nvPr/>
        </p:nvSpPr>
        <p:spPr>
          <a:xfrm>
            <a:off x="384193" y="194474"/>
            <a:ext cx="8666922" cy="216982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defTabSz="914400" eaLnBrk="0" fontAlgn="base" hangingPunct="0">
              <a:lnSpc>
                <a:spcPct val="150000"/>
              </a:lnSpc>
              <a:spcBef>
                <a:spcPct val="0"/>
              </a:spcBef>
              <a:spcAft>
                <a:spcPct val="0"/>
              </a:spcAft>
              <a:tabLst>
                <a:tab pos="2382838" algn="l"/>
              </a:tabLst>
            </a:pPr>
            <a:r>
              <a:rPr lang="uk-UA" altLang="ru-RU" b="1" dirty="0" smtClean="0">
                <a:solidFill>
                  <a:schemeClr val="bg1">
                    <a:lumMod val="95000"/>
                    <a:lumOff val="5000"/>
                  </a:schemeClr>
                </a:solidFill>
                <a:latin typeface="Arial" panose="020B0604020202020204" pitchFamily="34" charset="0"/>
                <a:ea typeface="Arial" panose="020B0604020202020204" pitchFamily="34" charset="0"/>
                <a:cs typeface="Arial" panose="020B0604020202020204" pitchFamily="34" charset="0"/>
              </a:rPr>
              <a:t>3. Слідкуйте </a:t>
            </a:r>
            <a:r>
              <a:rPr lang="uk-UA" altLang="ru-RU" b="1" dirty="0">
                <a:solidFill>
                  <a:schemeClr val="bg1">
                    <a:lumMod val="95000"/>
                    <a:lumOff val="5000"/>
                  </a:schemeClr>
                </a:solidFill>
                <a:latin typeface="Arial" panose="020B0604020202020204" pitchFamily="34" charset="0"/>
                <a:ea typeface="Arial" panose="020B0604020202020204" pitchFamily="34" charset="0"/>
                <a:cs typeface="Arial" panose="020B0604020202020204" pitchFamily="34" charset="0"/>
              </a:rPr>
              <a:t>за своїм тоном під час розмови</a:t>
            </a:r>
            <a:endParaRPr lang="ru-RU" altLang="ru-RU" b="1" dirty="0">
              <a:solidFill>
                <a:schemeClr val="bg1">
                  <a:lumMod val="95000"/>
                  <a:lumOff val="5000"/>
                </a:schemeClr>
              </a:solidFill>
              <a:latin typeface="Arial" panose="020B0604020202020204" pitchFamily="34" charset="0"/>
            </a:endParaRPr>
          </a:p>
          <a:p>
            <a:pPr lvl="0" defTabSz="914400" eaLnBrk="0" fontAlgn="base" hangingPunct="0">
              <a:lnSpc>
                <a:spcPct val="150000"/>
              </a:lnSpc>
              <a:spcBef>
                <a:spcPct val="0"/>
              </a:spcBef>
              <a:spcAft>
                <a:spcPct val="0"/>
              </a:spcAft>
              <a:tabLst>
                <a:tab pos="2382838" algn="l"/>
              </a:tabLst>
            </a:pPr>
            <a:r>
              <a:rPr lang="uk-UA" altLang="ru-RU" dirty="0">
                <a:solidFill>
                  <a:schemeClr val="bg1">
                    <a:lumMod val="95000"/>
                    <a:lumOff val="5000"/>
                  </a:schemeClr>
                </a:solidFill>
                <a:latin typeface="Arial" panose="020B0604020202020204" pitchFamily="34" charset="0"/>
                <a:ea typeface="Arial" panose="020B0604020202020204" pitchFamily="34" charset="0"/>
                <a:cs typeface="Arial" panose="020B0604020202020204" pitchFamily="34" charset="0"/>
              </a:rPr>
              <a:t>Якщо ви почнете розмову серйозним тоном, ви можете налякати дитину, і вона, швидше за все, дасть вам відповіді, які ви хочете почути, а не правду, яка з нею трапилась. Постарайтеся зробити розмову невимушеною - це дозволить дитині розслабитись</a:t>
            </a:r>
            <a:r>
              <a:rPr lang="uk-UA" altLang="ru-RU" dirty="0" smtClean="0">
                <a:solidFill>
                  <a:schemeClr val="bg1">
                    <a:lumMod val="95000"/>
                    <a:lumOff val="5000"/>
                  </a:schemeClr>
                </a:solidFill>
                <a:latin typeface="Arial" panose="020B0604020202020204" pitchFamily="34" charset="0"/>
                <a:ea typeface="Arial" panose="020B0604020202020204" pitchFamily="34" charset="0"/>
                <a:cs typeface="Arial" panose="020B0604020202020204" pitchFamily="34" charset="0"/>
              </a:rPr>
              <a:t>.</a:t>
            </a:r>
            <a:endParaRPr lang="ru-RU" altLang="ru-RU" dirty="0">
              <a:solidFill>
                <a:schemeClr val="bg1">
                  <a:lumMod val="95000"/>
                  <a:lumOff val="5000"/>
                </a:schemeClr>
              </a:solidFill>
              <a:latin typeface="Arial" panose="020B0604020202020204" pitchFamily="34" charset="0"/>
            </a:endParaRPr>
          </a:p>
        </p:txBody>
      </p:sp>
    </p:spTree>
    <p:extLst>
      <p:ext uri="{BB962C8B-B14F-4D97-AF65-F5344CB8AC3E}">
        <p14:creationId xmlns:p14="http://schemas.microsoft.com/office/powerpoint/2010/main" val="3678266519"/>
      </p:ext>
    </p:extLst>
  </p:cSld>
  <p:clrMapOvr>
    <a:masterClrMapping/>
  </p:clrMapOvr>
  <p:transition spd="slow">
    <p:wipe/>
  </p:transition>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43BFDE"/>
      </a:accent6>
      <a:hlink>
        <a:srgbClr val="FBAE29"/>
      </a:hlink>
      <a:folHlink>
        <a:srgbClr val="EDC47E"/>
      </a:folHlink>
    </a:clrScheme>
    <a:fontScheme name="Gallery">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Gallery" id="{BBFCD31E-59A1-489D-B089-A3EAD7CAE12E}" vid="{BB5F5D82-B5E9-469E-A815-C655ED4AF243}"/>
    </a:ext>
  </a:extLst>
</a:theme>
</file>

<file path=docProps/app.xml><?xml version="1.0" encoding="utf-8"?>
<Properties xmlns="http://schemas.openxmlformats.org/officeDocument/2006/extended-properties" xmlns:vt="http://schemas.openxmlformats.org/officeDocument/2006/docPropsVTypes">
  <Template>Gallery</Template>
  <TotalTime>71</TotalTime>
  <Words>433</Words>
  <Application>Microsoft Office PowerPoint</Application>
  <PresentationFormat>Экран (4:3)</PresentationFormat>
  <Paragraphs>44</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Gallery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Ліля Бабичева</dc:creator>
  <cp:lastModifiedBy>дом</cp:lastModifiedBy>
  <cp:revision>11</cp:revision>
  <dcterms:created xsi:type="dcterms:W3CDTF">2020-11-03T09:15:54Z</dcterms:created>
  <dcterms:modified xsi:type="dcterms:W3CDTF">2021-01-21T09:16:10Z</dcterms:modified>
</cp:coreProperties>
</file>