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58" r:id="rId5"/>
    <p:sldId id="259" r:id="rId6"/>
    <p:sldId id="260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18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heptytskyi.osvitportal.in.ua/admin/?mod=blog&amp;page=page_add_edit&amp;cat=109&amp;id=294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456050" y="1912733"/>
            <a:ext cx="2448272" cy="735828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/>
              <a:t>педрада</a:t>
            </a: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94354" y="1088740"/>
            <a:ext cx="3291125" cy="504056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/>
              <a:t>конференція</a:t>
            </a:r>
            <a:endParaRPr lang="ru-RU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011" y="5264224"/>
            <a:ext cx="3134086" cy="1106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58" y="3068960"/>
            <a:ext cx="2664538" cy="702696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00" y="4340894"/>
            <a:ext cx="2590296" cy="744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6541" y="2938272"/>
            <a:ext cx="2474913" cy="758736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469" y="3068959"/>
            <a:ext cx="2451100" cy="78483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78" y="5579260"/>
            <a:ext cx="2451100" cy="73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219504" y="1731822"/>
            <a:ext cx="2378074" cy="70788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dirty="0"/>
              <a:t>       </a:t>
            </a:r>
            <a:r>
              <a:rPr lang="uk-UA" sz="2000" b="1" dirty="0">
                <a:solidFill>
                  <a:schemeClr val="bg1">
                    <a:lumMod val="95000"/>
                  </a:schemeClr>
                </a:solidFill>
              </a:rPr>
              <a:t>Заступник                                                                                                           директора</a:t>
            </a:r>
            <a:endParaRPr lang="ru-RU" sz="20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34" name="TextBox 1033"/>
          <p:cNvSpPr txBox="1"/>
          <p:nvPr/>
        </p:nvSpPr>
        <p:spPr>
          <a:xfrm>
            <a:off x="6542875" y="1632898"/>
            <a:ext cx="2265367" cy="101566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000" b="1" dirty="0">
                <a:solidFill>
                  <a:schemeClr val="bg1">
                    <a:lumMod val="95000"/>
                  </a:schemeClr>
                </a:solidFill>
              </a:rPr>
              <a:t>      </a:t>
            </a:r>
          </a:p>
          <a:p>
            <a:r>
              <a:rPr lang="uk-UA" sz="2000" b="1" dirty="0">
                <a:solidFill>
                  <a:schemeClr val="bg1">
                    <a:lumMod val="95000"/>
                  </a:schemeClr>
                </a:solidFill>
              </a:rPr>
              <a:t>     </a:t>
            </a:r>
            <a:r>
              <a:rPr lang="uk-UA" sz="2000" b="1" dirty="0" err="1">
                <a:solidFill>
                  <a:schemeClr val="bg1">
                    <a:lumMod val="95000"/>
                  </a:schemeClr>
                </a:solidFill>
              </a:rPr>
              <a:t>Педагог-</a:t>
            </a:r>
            <a:r>
              <a:rPr lang="uk-UA" sz="2000" b="1" dirty="0">
                <a:solidFill>
                  <a:schemeClr val="bg1">
                    <a:lumMod val="95000"/>
                  </a:schemeClr>
                </a:solidFill>
              </a:rPr>
              <a:t>                                                                           організатор</a:t>
            </a:r>
            <a:endParaRPr lang="ru-RU" sz="20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37" name="TextBox 1036"/>
          <p:cNvSpPr txBox="1"/>
          <p:nvPr/>
        </p:nvSpPr>
        <p:spPr>
          <a:xfrm>
            <a:off x="364039" y="3068960"/>
            <a:ext cx="25517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chemeClr val="bg1">
                    <a:lumMod val="95000"/>
                  </a:schemeClr>
                </a:solidFill>
              </a:rPr>
              <a:t>     вчителі</a:t>
            </a:r>
            <a:endParaRPr lang="ru-RU" sz="2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41" name="TextBox 1040"/>
          <p:cNvSpPr txBox="1"/>
          <p:nvPr/>
        </p:nvSpPr>
        <p:spPr>
          <a:xfrm>
            <a:off x="6605919" y="3330570"/>
            <a:ext cx="19985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chemeClr val="bg1">
                    <a:lumMod val="95000"/>
                  </a:schemeClr>
                </a:solidFill>
              </a:rPr>
              <a:t>    батьки</a:t>
            </a:r>
            <a:endParaRPr lang="ru-RU" sz="2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42" name="TextBox 1041"/>
          <p:cNvSpPr txBox="1"/>
          <p:nvPr/>
        </p:nvSpPr>
        <p:spPr>
          <a:xfrm>
            <a:off x="244501" y="4296289"/>
            <a:ext cx="25902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uk-UA" sz="2000" dirty="0">
                <a:solidFill>
                  <a:schemeClr val="bg1">
                    <a:lumMod val="95000"/>
                  </a:schemeClr>
                </a:solidFill>
              </a:rPr>
              <a:t>  методична   </a:t>
            </a:r>
          </a:p>
          <a:p>
            <a:r>
              <a:rPr lang="uk-UA" sz="2000" dirty="0">
                <a:solidFill>
                  <a:schemeClr val="bg1">
                    <a:lumMod val="95000"/>
                  </a:schemeClr>
                </a:solidFill>
              </a:rPr>
              <a:t>                 рада</a:t>
            </a:r>
          </a:p>
          <a:p>
            <a:endParaRPr lang="uk-UA" sz="2000" dirty="0">
              <a:solidFill>
                <a:schemeClr val="bg1">
                  <a:lumMod val="95000"/>
                </a:schemeClr>
              </a:solidFill>
            </a:endParaRPr>
          </a:p>
          <a:p>
            <a:endParaRPr lang="uk-UA" sz="2000" dirty="0">
              <a:solidFill>
                <a:schemeClr val="bg1">
                  <a:lumMod val="95000"/>
                </a:schemeClr>
              </a:solidFill>
            </a:endParaRPr>
          </a:p>
          <a:p>
            <a:endParaRPr lang="ru-RU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045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8458" y="4034679"/>
            <a:ext cx="2451100" cy="767880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</p:pic>
      <p:sp>
        <p:nvSpPr>
          <p:cNvPr id="1047" name="TextBox 1046"/>
          <p:cNvSpPr txBox="1"/>
          <p:nvPr/>
        </p:nvSpPr>
        <p:spPr>
          <a:xfrm>
            <a:off x="1043608" y="5805264"/>
            <a:ext cx="1316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>
                <a:solidFill>
                  <a:schemeClr val="bg1">
                    <a:lumMod val="95000"/>
                  </a:schemeClr>
                </a:solidFill>
              </a:rPr>
              <a:t>   ШМО  </a:t>
            </a:r>
            <a:endParaRPr lang="ru-RU" b="1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049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6942" y="4469521"/>
            <a:ext cx="2873669" cy="843506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1050" name="TextBox 1049"/>
          <p:cNvSpPr txBox="1"/>
          <p:nvPr/>
        </p:nvSpPr>
        <p:spPr>
          <a:xfrm>
            <a:off x="3316540" y="4034679"/>
            <a:ext cx="2540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chemeClr val="bg1">
                    <a:lumMod val="95000"/>
                  </a:schemeClr>
                </a:solidFill>
              </a:rPr>
              <a:t>                </a:t>
            </a:r>
            <a:r>
              <a:rPr lang="uk-UA" sz="2800" b="1" dirty="0">
                <a:solidFill>
                  <a:schemeClr val="bg1">
                    <a:lumMod val="95000"/>
                  </a:schemeClr>
                </a:solidFill>
              </a:rPr>
              <a:t>учні</a:t>
            </a:r>
            <a:endParaRPr lang="ru-RU" sz="2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51" name="TextBox 1050"/>
          <p:cNvSpPr txBox="1"/>
          <p:nvPr/>
        </p:nvSpPr>
        <p:spPr>
          <a:xfrm>
            <a:off x="6410470" y="4340894"/>
            <a:ext cx="2451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b="1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uk-UA" b="1" dirty="0">
                <a:solidFill>
                  <a:schemeClr val="bg1">
                    <a:lumMod val="95000"/>
                  </a:schemeClr>
                </a:solidFill>
              </a:rPr>
              <a:t>       БАТЬКІВСЬКЕ</a:t>
            </a:r>
          </a:p>
          <a:p>
            <a:r>
              <a:rPr lang="uk-UA" b="1" dirty="0">
                <a:solidFill>
                  <a:schemeClr val="bg1">
                    <a:lumMod val="95000"/>
                  </a:schemeClr>
                </a:solidFill>
              </a:rPr>
              <a:t>     САМОВРЯДУВАННЯ</a:t>
            </a:r>
            <a:endParaRPr lang="ru-RU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55" name="TextBox 1054"/>
          <p:cNvSpPr txBox="1"/>
          <p:nvPr/>
        </p:nvSpPr>
        <p:spPr>
          <a:xfrm>
            <a:off x="3672250" y="3068960"/>
            <a:ext cx="2015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solidFill>
                  <a:schemeClr val="bg1">
                    <a:lumMod val="95000"/>
                  </a:schemeClr>
                </a:solidFill>
              </a:rPr>
              <a:t>Директор</a:t>
            </a:r>
            <a:endParaRPr lang="ru-RU" sz="2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56" name="TextBox 1055"/>
          <p:cNvSpPr txBox="1"/>
          <p:nvPr/>
        </p:nvSpPr>
        <p:spPr>
          <a:xfrm>
            <a:off x="3672250" y="5445225"/>
            <a:ext cx="29336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chemeClr val="bg1">
                    <a:lumMod val="95000"/>
                  </a:schemeClr>
                </a:solidFill>
              </a:rPr>
              <a:t>  Учнівське</a:t>
            </a:r>
          </a:p>
          <a:p>
            <a:r>
              <a:rPr lang="uk-UA" sz="2400" b="1" dirty="0">
                <a:solidFill>
                  <a:schemeClr val="bg1">
                    <a:lumMod val="95000"/>
                  </a:schemeClr>
                </a:solidFill>
              </a:rPr>
              <a:t>самоврядування</a:t>
            </a:r>
            <a:endParaRPr lang="ru-RU" sz="2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404664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/>
              <a:t>Структура та органи управління у </a:t>
            </a:r>
            <a:r>
              <a:rPr lang="uk-UA" sz="2400" b="1" dirty="0" err="1"/>
              <a:t>Поздимирській</a:t>
            </a:r>
            <a:r>
              <a:rPr lang="uk-UA" sz="2400" b="1" dirty="0"/>
              <a:t> гімназії</a:t>
            </a:r>
            <a:endParaRPr lang="ru-RU" sz="2400" b="1" dirty="0"/>
          </a:p>
        </p:txBody>
      </p:sp>
      <p:cxnSp>
        <p:nvCxnSpPr>
          <p:cNvPr id="6" name="Прямая со стрелкой 5"/>
          <p:cNvCxnSpPr>
            <a:stCxn id="1027" idx="2"/>
          </p:cNvCxnSpPr>
          <p:nvPr/>
        </p:nvCxnSpPr>
        <p:spPr>
          <a:xfrm>
            <a:off x="1502527" y="3771656"/>
            <a:ext cx="1953523" cy="69786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1045" idx="3"/>
            <a:endCxn id="1041" idx="1"/>
          </p:cNvCxnSpPr>
          <p:nvPr/>
        </p:nvCxnSpPr>
        <p:spPr>
          <a:xfrm flipV="1">
            <a:off x="5869558" y="3592180"/>
            <a:ext cx="736361" cy="82643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8491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 advClick="0" advTm="3000">
        <p:split orient="vert"/>
      </p:transition>
    </mc:Choice>
    <mc:Fallback xmlns="">
      <p:transition spd="slow" advClick="0" advTm="3000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268760"/>
            <a:ext cx="820891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/>
          </a:p>
          <a:p>
            <a:r>
              <a:rPr lang="uk-UA" b="1" dirty="0"/>
              <a:t>* Про організацію внутрішнього </a:t>
            </a:r>
            <a:r>
              <a:rPr lang="uk-UA" b="1" dirty="0" err="1"/>
              <a:t>самооцінування</a:t>
            </a:r>
            <a:r>
              <a:rPr lang="uk-UA" b="1" dirty="0"/>
              <a:t> у закладі освіти,визначення напрямків </a:t>
            </a:r>
            <a:r>
              <a:rPr lang="uk-UA" b="1" dirty="0" err="1"/>
              <a:t>самооцінювання</a:t>
            </a:r>
            <a:r>
              <a:rPr lang="uk-UA" b="1" dirty="0"/>
              <a:t>;</a:t>
            </a:r>
          </a:p>
          <a:p>
            <a:r>
              <a:rPr lang="uk-UA" b="1" dirty="0"/>
              <a:t>* Моніторинг роботи вчителів: динаміка навчальних досягнень учнів;</a:t>
            </a:r>
          </a:p>
          <a:p>
            <a:r>
              <a:rPr lang="uk-UA" b="1" dirty="0"/>
              <a:t>* Результативність роботи ШМО;</a:t>
            </a:r>
          </a:p>
          <a:p>
            <a:r>
              <a:rPr lang="uk-UA" b="1" dirty="0"/>
              <a:t>* Моніторинг </a:t>
            </a:r>
            <a:r>
              <a:rPr lang="uk-UA" b="1" dirty="0" err="1"/>
              <a:t>матеріально-</a:t>
            </a:r>
            <a:r>
              <a:rPr lang="uk-UA" b="1" dirty="0"/>
              <a:t> технічного забезпечення кабінетів</a:t>
            </a:r>
          </a:p>
          <a:p>
            <a:r>
              <a:rPr lang="uk-UA" b="1" dirty="0"/>
              <a:t>*(</a:t>
            </a:r>
            <a:r>
              <a:rPr lang="en-GB" b="1" dirty="0">
                <a:hlinkClick r:id="rId2"/>
              </a:rPr>
              <a:t>https://sheptytskyi.osvitportal.in.ua/admin/?mod=blog&amp;page=page_add_edit&amp;cat=109&amp;id=294</a:t>
            </a:r>
            <a:r>
              <a:rPr lang="uk-UA" b="1" dirty="0"/>
              <a:t> ) ведення  «Енциклопедії педагогічної творчості», надбань власних доробок вчителів; </a:t>
            </a:r>
          </a:p>
          <a:p>
            <a:r>
              <a:rPr lang="uk-UA" b="1" dirty="0"/>
              <a:t>* Урізноманітнення форм атестації за новим Положенням; </a:t>
            </a:r>
          </a:p>
          <a:p>
            <a:r>
              <a:rPr lang="ru-RU" b="1" dirty="0"/>
              <a:t>* Система </a:t>
            </a:r>
            <a:r>
              <a:rPr lang="ru-RU" b="1" dirty="0" err="1"/>
              <a:t>роботи</a:t>
            </a:r>
            <a:r>
              <a:rPr lang="ru-RU" b="1" dirty="0"/>
              <a:t> по </a:t>
            </a:r>
            <a:r>
              <a:rPr lang="ru-RU" b="1" dirty="0" err="1"/>
              <a:t>проведенню</a:t>
            </a:r>
            <a:r>
              <a:rPr lang="ru-RU" b="1" dirty="0"/>
              <a:t> </a:t>
            </a:r>
            <a:r>
              <a:rPr lang="ru-RU" b="1" dirty="0" err="1"/>
              <a:t>предметних</a:t>
            </a:r>
            <a:r>
              <a:rPr lang="ru-RU" b="1" dirty="0"/>
              <a:t> </a:t>
            </a:r>
            <a:r>
              <a:rPr lang="ru-RU" b="1" dirty="0" err="1"/>
              <a:t>тижнів</a:t>
            </a:r>
            <a:r>
              <a:rPr lang="ru-RU" b="1" dirty="0"/>
              <a:t>;</a:t>
            </a:r>
          </a:p>
          <a:p>
            <a:r>
              <a:rPr lang="uk-UA" b="1" dirty="0"/>
              <a:t>* Використання засобів дистанційного навчання на </a:t>
            </a:r>
            <a:r>
              <a:rPr lang="uk-UA" b="1" dirty="0" err="1"/>
              <a:t>онлайн-платформі</a:t>
            </a:r>
            <a:r>
              <a:rPr lang="uk-UA" b="1" dirty="0"/>
              <a:t> </a:t>
            </a:r>
            <a:r>
              <a:rPr lang="en-US" b="1" dirty="0"/>
              <a:t>Google Classroom</a:t>
            </a:r>
            <a:r>
              <a:rPr lang="uk-UA" b="1" dirty="0"/>
              <a:t>;</a:t>
            </a:r>
          </a:p>
          <a:p>
            <a:r>
              <a:rPr lang="uk-UA" b="1" dirty="0"/>
              <a:t>* Підвищення  фахового рівня : курсова перепідготовка, </a:t>
            </a:r>
            <a:r>
              <a:rPr lang="uk-UA" b="1" dirty="0" err="1"/>
              <a:t>взаємовідвідування</a:t>
            </a:r>
            <a:r>
              <a:rPr lang="uk-UA" b="1" dirty="0"/>
              <a:t> уроків, </a:t>
            </a:r>
            <a:r>
              <a:rPr lang="uk-UA" b="1" dirty="0" err="1"/>
              <a:t>вебінари,семінари,конференції,сертифікація</a:t>
            </a:r>
            <a:r>
              <a:rPr lang="uk-UA" b="1" dirty="0"/>
              <a:t>,;</a:t>
            </a:r>
          </a:p>
          <a:p>
            <a:r>
              <a:rPr lang="uk-UA" b="1" dirty="0"/>
              <a:t>* Участь у конкурсах педагогічної майстерності;</a:t>
            </a:r>
          </a:p>
          <a:p>
            <a:r>
              <a:rPr lang="uk-UA" b="1" dirty="0"/>
              <a:t>* Поглиблення знань  досвіду роботи у НУШ,  різні форми  оцінювання;</a:t>
            </a:r>
            <a:endParaRPr lang="ru-RU" b="1" dirty="0"/>
          </a:p>
        </p:txBody>
      </p:sp>
      <p:sp>
        <p:nvSpPr>
          <p:cNvPr id="3" name="Блок-схема: знак завершения 2"/>
          <p:cNvSpPr/>
          <p:nvPr/>
        </p:nvSpPr>
        <p:spPr>
          <a:xfrm>
            <a:off x="1979712" y="692696"/>
            <a:ext cx="5688632" cy="576064"/>
          </a:xfrm>
          <a:prstGeom prst="flowChartTerminator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339752" y="692696"/>
            <a:ext cx="4896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                 </a:t>
            </a:r>
            <a:r>
              <a:rPr lang="uk-UA" sz="2800" b="1" dirty="0">
                <a:solidFill>
                  <a:schemeClr val="bg1">
                    <a:lumMod val="95000"/>
                  </a:schemeClr>
                </a:solidFill>
              </a:rPr>
              <a:t>Методична робота</a:t>
            </a:r>
            <a:endParaRPr lang="ru-RU" sz="28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264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знак завершения 1"/>
          <p:cNvSpPr/>
          <p:nvPr/>
        </p:nvSpPr>
        <p:spPr>
          <a:xfrm>
            <a:off x="2228632" y="476672"/>
            <a:ext cx="3888432" cy="720080"/>
          </a:xfrm>
          <a:prstGeom prst="flowChartTerminator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417066" y="575102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/>
              <a:t>             педрада</a:t>
            </a:r>
            <a:endParaRPr lang="ru-RU" sz="2800" b="1" dirty="0"/>
          </a:p>
        </p:txBody>
      </p:sp>
      <p:sp>
        <p:nvSpPr>
          <p:cNvPr id="4" name="Блок-схема: знак завершения 3"/>
          <p:cNvSpPr/>
          <p:nvPr/>
        </p:nvSpPr>
        <p:spPr>
          <a:xfrm>
            <a:off x="395536" y="1484784"/>
            <a:ext cx="2664296" cy="504056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607" y="2646363"/>
            <a:ext cx="26892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388" y="1669450"/>
            <a:ext cx="2689225" cy="97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388" y="3170238"/>
            <a:ext cx="26892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583" y="3846513"/>
            <a:ext cx="26892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7064" y="2790306"/>
            <a:ext cx="26892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3" y="4159953"/>
            <a:ext cx="26892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451298"/>
            <a:ext cx="26939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733256"/>
            <a:ext cx="26939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70" y="5694329"/>
            <a:ext cx="26939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917341"/>
            <a:ext cx="1872208" cy="601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3568" y="1484784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презентація</a:t>
            </a:r>
            <a:endParaRPr lang="ru-RU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91411" y="2790306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консиліум</a:t>
            </a:r>
            <a:endParaRPr lang="ru-RU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347864" y="1963116"/>
            <a:ext cx="2454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        </a:t>
            </a:r>
            <a:r>
              <a:rPr lang="uk-UA" sz="2400" b="1" dirty="0"/>
              <a:t>традиційні</a:t>
            </a:r>
            <a:endParaRPr lang="ru-R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227387" y="3314181"/>
            <a:ext cx="26892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Семінар - практикум</a:t>
            </a:r>
            <a:endParaRPr lang="ru-RU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372200" y="2908300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      ярмарок</a:t>
            </a:r>
            <a:endParaRPr lang="ru-RU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70607" y="4005064"/>
            <a:ext cx="23291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   </a:t>
            </a:r>
            <a:r>
              <a:rPr lang="ru-RU" sz="2000" b="1" dirty="0" err="1"/>
              <a:t>Брейнстормінг</a:t>
            </a:r>
            <a:endParaRPr lang="ru-RU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227388" y="4205119"/>
            <a:ext cx="220870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r>
              <a:rPr lang="ru-RU" dirty="0"/>
              <a:t>         </a:t>
            </a:r>
            <a:r>
              <a:rPr lang="ru-RU" sz="2000" b="1" dirty="0" err="1"/>
              <a:t>ділова</a:t>
            </a:r>
            <a:r>
              <a:rPr lang="ru-RU" sz="2000" b="1" dirty="0"/>
              <a:t> </a:t>
            </a:r>
            <a:r>
              <a:rPr lang="ru-RU" sz="2000" b="1" dirty="0" err="1"/>
              <a:t>гра</a:t>
            </a:r>
            <a:endParaRPr lang="ru-RU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228184" y="4108450"/>
            <a:ext cx="244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          дискусія</a:t>
            </a:r>
            <a:endParaRPr lang="ru-RU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39552" y="5517232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sz="2000" b="1" dirty="0"/>
          </a:p>
          <a:p>
            <a:r>
              <a:rPr lang="uk-UA" sz="2000" b="1" dirty="0"/>
              <a:t>Вернісаж ідей</a:t>
            </a:r>
            <a:endParaRPr lang="ru-RU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372200" y="5897091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       фестиваль</a:t>
            </a:r>
            <a:endParaRPr lang="ru-RU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563888" y="6097146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           звіт</a:t>
            </a:r>
            <a:endParaRPr lang="ru-RU" sz="2000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050" y="4749753"/>
            <a:ext cx="26892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39552" y="4882227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Круглий  </a:t>
            </a:r>
            <a:r>
              <a:rPr lang="uk-UA" sz="2000" b="1" dirty="0"/>
              <a:t>стіл</a:t>
            </a:r>
            <a:r>
              <a:rPr lang="uk-UA" b="1" dirty="0"/>
              <a:t> </a:t>
            </a:r>
            <a:endParaRPr lang="ru-RU" dirty="0"/>
          </a:p>
        </p:txBody>
      </p:sp>
      <p:pic>
        <p:nvPicPr>
          <p:cNvPr id="2052" name="Picture 4" descr="C:\Users\Work\Desktop\pedrada-320x32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50273">
            <a:off x="6501221" y="590447"/>
            <a:ext cx="1799999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2281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23528" y="1776490"/>
            <a:ext cx="4176464" cy="208823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973" y="1367413"/>
            <a:ext cx="3576587" cy="2109788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87" y="4379897"/>
            <a:ext cx="4200525" cy="211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907704" y="476672"/>
            <a:ext cx="655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               </a:t>
            </a:r>
            <a:r>
              <a:rPr lang="uk-UA" sz="3200" b="1" dirty="0"/>
              <a:t>Шкільні  </a:t>
            </a:r>
            <a:r>
              <a:rPr lang="uk-UA" sz="3200" b="1" dirty="0" err="1"/>
              <a:t>методоб</a:t>
            </a:r>
            <a:r>
              <a:rPr lang="en-US" sz="3200" b="1" dirty="0"/>
              <a:t>`</a:t>
            </a:r>
            <a:r>
              <a:rPr lang="uk-UA" sz="3200" b="1" dirty="0"/>
              <a:t>єднання</a:t>
            </a:r>
            <a:endParaRPr lang="ru-RU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83568" y="2276872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/>
              <a:t>Вчителів початкових класів,вихователів дошкільного підрозділу</a:t>
            </a:r>
            <a:endParaRPr lang="ru-RU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292080" y="1628800"/>
            <a:ext cx="31683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/>
              <a:t>  «Шкільна команда                                                 вчителів -                                            </a:t>
            </a:r>
            <a:r>
              <a:rPr lang="uk-UA" sz="2400" b="1" dirty="0" err="1"/>
              <a:t>предметників</a:t>
            </a:r>
            <a:r>
              <a:rPr lang="uk-UA" sz="2400" b="1" dirty="0"/>
              <a:t>                            5 – 9 класів НУШ»</a:t>
            </a:r>
            <a:endParaRPr lang="ru-R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83568" y="4653136"/>
            <a:ext cx="38164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sz="2400" b="1" dirty="0"/>
          </a:p>
          <a:p>
            <a:r>
              <a:rPr lang="uk-UA" sz="2400" b="1" dirty="0"/>
              <a:t>Клуб спілкування класних керівників                               1 – 9 класів</a:t>
            </a:r>
            <a:endParaRPr lang="ru-RU" sz="2400" b="1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78271">
            <a:off x="5678881" y="4077072"/>
            <a:ext cx="2381250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948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07704" y="476671"/>
            <a:ext cx="6984776" cy="625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uk-UA" b="1" dirty="0">
              <a:latin typeface="Times New Roman"/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24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2400" b="1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Учнівське самоврядування                                  </a:t>
            </a:r>
            <a:r>
              <a:rPr lang="uk-UA" sz="2400" b="1" dirty="0" err="1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Поздимирської</a:t>
            </a:r>
            <a:r>
              <a:rPr lang="uk-UA" sz="2400" b="1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> гімназії:                  </a:t>
            </a:r>
            <a:endParaRPr lang="ru-RU" sz="2400" dirty="0">
              <a:solidFill>
                <a:srgbClr val="00B050"/>
              </a:solidFill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b="1" dirty="0">
                <a:solidFill>
                  <a:srgbClr val="00B050"/>
                </a:solidFill>
                <a:ea typeface="Times New Roman"/>
                <a:cs typeface="Times New Roman"/>
              </a:rPr>
              <a:t>                                           </a:t>
            </a:r>
            <a:r>
              <a:rPr lang="uk-UA" b="1" dirty="0">
                <a:solidFill>
                  <a:schemeClr val="accent4"/>
                </a:solidFill>
                <a:ea typeface="Times New Roman"/>
                <a:cs typeface="Times New Roman"/>
              </a:rPr>
              <a:t>«</a:t>
            </a:r>
            <a:r>
              <a:rPr lang="uk-UA" b="1" dirty="0">
                <a:solidFill>
                  <a:srgbClr val="000080"/>
                </a:solidFill>
                <a:ea typeface="Times New Roman"/>
                <a:cs typeface="Times New Roman"/>
              </a:rPr>
              <a:t>МИ – ГОСПОДАРІ «ШКОЛИ – РОДИНИ»</a:t>
            </a:r>
            <a:endParaRPr lang="ru-RU" sz="1400" b="1" dirty="0"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u="sng" dirty="0">
                <a:ea typeface="Times New Roman"/>
                <a:cs typeface="Times New Roman"/>
              </a:rPr>
              <a:t>Голова самоврядування</a:t>
            </a:r>
            <a:r>
              <a:rPr lang="uk-UA" sz="2000" b="1" dirty="0">
                <a:ea typeface="Times New Roman"/>
                <a:cs typeface="Times New Roman"/>
              </a:rPr>
              <a:t>:                                                                                                                                                </a:t>
            </a:r>
            <a:r>
              <a:rPr lang="uk-UA" sz="2000" b="1" dirty="0">
                <a:solidFill>
                  <a:srgbClr val="000080"/>
                </a:solidFill>
                <a:ea typeface="Times New Roman"/>
                <a:cs typeface="Times New Roman"/>
              </a:rPr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u="sng" dirty="0">
                <a:ea typeface="Times New Roman"/>
                <a:cs typeface="Times New Roman"/>
              </a:rPr>
              <a:t>Заступник</a:t>
            </a:r>
            <a:r>
              <a:rPr lang="uk-UA" sz="2000" b="1" dirty="0">
                <a:ea typeface="Times New Roman"/>
                <a:cs typeface="Times New Roman"/>
              </a:rPr>
              <a:t>:                            </a:t>
            </a:r>
            <a:r>
              <a:rPr lang="uk-UA" sz="2000" b="1" dirty="0">
                <a:solidFill>
                  <a:srgbClr val="000080"/>
                </a:solidFill>
                <a:ea typeface="Times New Roman"/>
                <a:cs typeface="Times New Roman"/>
              </a:rPr>
              <a:t>                                                                                           </a:t>
            </a:r>
            <a:endParaRPr lang="ru-RU" sz="2000" dirty="0"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rgbClr val="003300"/>
                </a:solidFill>
                <a:ea typeface="Times New Roman"/>
                <a:cs typeface="Times New Roman"/>
              </a:rPr>
              <a:t>Рада      «Мудреців»:</a:t>
            </a:r>
            <a:r>
              <a:rPr lang="uk-UA" sz="2000" b="1" dirty="0">
                <a:solidFill>
                  <a:srgbClr val="000080"/>
                </a:solidFill>
                <a:ea typeface="Times New Roman"/>
                <a:cs typeface="Times New Roman"/>
              </a:rPr>
              <a:t>                                                                         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rgbClr val="800000"/>
                </a:solidFill>
                <a:ea typeface="Times New Roman"/>
                <a:cs typeface="Times New Roman"/>
              </a:rPr>
              <a:t>Центр «Здоров’я,профілактики,                                                                                       інформації»:</a:t>
            </a:r>
            <a:r>
              <a:rPr lang="uk-UA" sz="2000" b="1" dirty="0">
                <a:solidFill>
                  <a:srgbClr val="000080"/>
                </a:solidFill>
                <a:ea typeface="Times New Roman"/>
                <a:cs typeface="Times New Roman"/>
              </a:rPr>
              <a:t>                                                                                         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rgbClr val="800080"/>
                </a:solidFill>
                <a:ea typeface="Times New Roman"/>
                <a:cs typeface="Times New Roman"/>
              </a:rPr>
              <a:t>Рада «Господарів,дисципліни,                                                                                                   порядку»</a:t>
            </a:r>
            <a:r>
              <a:rPr lang="uk-UA" sz="2000" dirty="0">
                <a:solidFill>
                  <a:srgbClr val="800080"/>
                </a:solidFill>
                <a:ea typeface="Times New Roman"/>
                <a:cs typeface="Times New Roman"/>
              </a:rPr>
              <a:t> :</a:t>
            </a:r>
            <a:r>
              <a:rPr lang="uk-UA" sz="2000" dirty="0">
                <a:solidFill>
                  <a:srgbClr val="CC6600"/>
                </a:solidFill>
                <a:ea typeface="Times New Roman"/>
                <a:cs typeface="Times New Roman"/>
              </a:rPr>
              <a:t>                                 </a:t>
            </a:r>
            <a:r>
              <a:rPr lang="uk-UA" sz="20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                                     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rgbClr val="FF6600"/>
                </a:solidFill>
                <a:latin typeface="Times New Roman"/>
                <a:ea typeface="Times New Roman"/>
                <a:cs typeface="Times New Roman"/>
              </a:rPr>
              <a:t>Центр «Дозвілля»:</a:t>
            </a:r>
            <a:r>
              <a:rPr lang="uk-UA" sz="20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            </a:t>
            </a:r>
            <a:r>
              <a:rPr lang="uk-UA" sz="2000" b="1" dirty="0">
                <a:solidFill>
                  <a:srgbClr val="FF00FF"/>
                </a:solidFill>
                <a:latin typeface="Times New Roman"/>
                <a:ea typeface="Times New Roman"/>
                <a:cs typeface="Times New Roman"/>
              </a:rPr>
              <a:t>                              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Волонтери-помічники                                                                                                         вчителів</a:t>
            </a:r>
            <a:r>
              <a:rPr lang="uk-UA" sz="2000" b="1" dirty="0">
                <a:solidFill>
                  <a:srgbClr val="FF00FF"/>
                </a:solidFill>
                <a:latin typeface="Times New Roman"/>
                <a:ea typeface="Times New Roman"/>
                <a:cs typeface="Times New Roman"/>
              </a:rPr>
              <a:t>                                                                          </a:t>
            </a:r>
            <a:endParaRPr lang="ru-RU" sz="2000" dirty="0">
              <a:ea typeface="Times New Roman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10" r="15234"/>
          <a:stretch/>
        </p:blipFill>
        <p:spPr>
          <a:xfrm rot="21016313">
            <a:off x="649227" y="679172"/>
            <a:ext cx="1667067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718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2204864"/>
            <a:ext cx="442849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sz="2000" b="1" dirty="0"/>
          </a:p>
          <a:p>
            <a:endParaRPr lang="uk-UA" sz="2000" b="1" dirty="0"/>
          </a:p>
          <a:p>
            <a:endParaRPr lang="en-US" sz="2400" b="1" dirty="0"/>
          </a:p>
          <a:p>
            <a:endParaRPr lang="en-US" sz="2400" b="1" dirty="0"/>
          </a:p>
          <a:p>
            <a:r>
              <a:rPr lang="uk-UA" sz="2400" b="1" dirty="0"/>
              <a:t>« Уроки для батьків»                                                     </a:t>
            </a:r>
          </a:p>
          <a:p>
            <a:r>
              <a:rPr lang="uk-UA" sz="2400" b="1" dirty="0"/>
              <a:t>« Школа молодих батьків»                                                                                                                                       - індивідуальні зустрічі          «</a:t>
            </a:r>
            <a:r>
              <a:rPr lang="uk-UA" sz="2400" b="1" dirty="0" err="1"/>
              <a:t>віч-</a:t>
            </a:r>
            <a:r>
              <a:rPr lang="uk-UA" sz="2400" b="1" dirty="0"/>
              <a:t> на – </a:t>
            </a:r>
            <a:r>
              <a:rPr lang="uk-UA" sz="2400" b="1" dirty="0" err="1"/>
              <a:t>віч</a:t>
            </a:r>
            <a:r>
              <a:rPr lang="uk-UA" sz="2400" b="1" dirty="0"/>
              <a:t> з родиною»                                                                              - родинні гостини;                   тренінги,                              </a:t>
            </a:r>
            <a:r>
              <a:rPr lang="uk-UA" sz="2400" b="1" dirty="0" err="1"/>
              <a:t>майстер-</a:t>
            </a:r>
            <a:r>
              <a:rPr lang="uk-UA" sz="2400" b="1" dirty="0"/>
              <a:t> класи;                                                дні відкритих дверей</a:t>
            </a:r>
            <a:endParaRPr lang="ru-RU" sz="2400" b="1" dirty="0"/>
          </a:p>
        </p:txBody>
      </p:sp>
      <p:sp>
        <p:nvSpPr>
          <p:cNvPr id="3" name="Овал 2"/>
          <p:cNvSpPr/>
          <p:nvPr/>
        </p:nvSpPr>
        <p:spPr>
          <a:xfrm>
            <a:off x="2195736" y="692696"/>
            <a:ext cx="6048672" cy="129614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4788024" y="3140968"/>
            <a:ext cx="3996444" cy="1656184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968044" y="3140968"/>
            <a:ext cx="3276364" cy="120032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US" sz="2400" b="1" dirty="0"/>
          </a:p>
          <a:p>
            <a:r>
              <a:rPr lang="uk-UA" sz="2400" b="1" dirty="0"/>
              <a:t>Об</a:t>
            </a:r>
            <a:r>
              <a:rPr lang="en-US" sz="2400" b="1" dirty="0"/>
              <a:t>`</a:t>
            </a:r>
            <a:r>
              <a:rPr lang="uk-UA" sz="2400" b="1" dirty="0"/>
              <a:t>єднання батьків на добровільних засадах</a:t>
            </a:r>
            <a:endParaRPr lang="ru-RU" sz="2400" b="1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50499">
            <a:off x="331176" y="1713399"/>
            <a:ext cx="2038350" cy="14287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95736" y="1124744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/>
              <a:t>           Батьківське самоврядування</a:t>
            </a:r>
            <a:endParaRPr lang="ru-RU" sz="2400" b="1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5206462" y="1960722"/>
            <a:ext cx="1386154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0099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123728" y="908720"/>
            <a:ext cx="4536504" cy="523220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467544" y="1916832"/>
            <a:ext cx="835292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</a:rPr>
              <a:t>Конференція</a:t>
            </a:r>
            <a:r>
              <a:rPr lang="ru-RU" sz="2400" dirty="0"/>
              <a:t> </a:t>
            </a:r>
            <a:r>
              <a:rPr lang="ru-RU" sz="2400" b="1" dirty="0"/>
              <a:t>(</a:t>
            </a:r>
            <a:r>
              <a:rPr lang="ru-RU" sz="2400" b="1" dirty="0" err="1"/>
              <a:t>загальні</a:t>
            </a:r>
            <a:r>
              <a:rPr lang="ru-RU" sz="2400" b="1" dirty="0"/>
              <a:t> </a:t>
            </a:r>
            <a:r>
              <a:rPr lang="ru-RU" sz="2400" b="1" dirty="0" err="1"/>
              <a:t>збори</a:t>
            </a:r>
            <a:r>
              <a:rPr lang="ru-RU" sz="2400" b="1" dirty="0"/>
              <a:t> </a:t>
            </a:r>
            <a:r>
              <a:rPr lang="ru-RU" sz="2400" b="1" dirty="0" err="1"/>
              <a:t>шкільного</a:t>
            </a:r>
            <a:r>
              <a:rPr lang="ru-RU" sz="2400" b="1" dirty="0"/>
              <a:t> </a:t>
            </a:r>
            <a:r>
              <a:rPr lang="ru-RU" sz="2400" b="1" dirty="0" err="1"/>
              <a:t>колективу</a:t>
            </a:r>
            <a:r>
              <a:rPr lang="ru-RU" sz="2400" b="1" dirty="0"/>
              <a:t>)- </a:t>
            </a:r>
            <a:r>
              <a:rPr lang="ru-RU" sz="2400" b="1" dirty="0" err="1"/>
              <a:t>вищий</a:t>
            </a:r>
            <a:r>
              <a:rPr lang="ru-RU" sz="2400" b="1" dirty="0"/>
              <a:t> </a:t>
            </a:r>
            <a:r>
              <a:rPr lang="ru-RU" sz="2400" b="1" dirty="0" err="1"/>
              <a:t>колегіальний</a:t>
            </a:r>
            <a:r>
              <a:rPr lang="ru-RU" sz="2400" b="1" dirty="0"/>
              <a:t> орган </a:t>
            </a:r>
            <a:r>
              <a:rPr lang="ru-RU" sz="2400" b="1" dirty="0" err="1"/>
              <a:t>громадського</a:t>
            </a:r>
            <a:r>
              <a:rPr lang="ru-RU" sz="2400" b="1" dirty="0"/>
              <a:t> </a:t>
            </a:r>
            <a:r>
              <a:rPr lang="ru-RU" sz="2400" b="1" dirty="0" err="1"/>
              <a:t>самоврядування</a:t>
            </a:r>
            <a:r>
              <a:rPr lang="ru-RU" sz="2400" b="1" dirty="0"/>
              <a:t> </a:t>
            </a:r>
            <a:r>
              <a:rPr lang="ru-RU" sz="2400" b="1" dirty="0" err="1"/>
              <a:t>навчального</a:t>
            </a:r>
            <a:r>
              <a:rPr lang="ru-RU" sz="2400" b="1" dirty="0"/>
              <a:t> закладу. Для </a:t>
            </a:r>
            <a:r>
              <a:rPr lang="ru-RU" sz="2400" b="1" dirty="0" err="1"/>
              <a:t>проведення</a:t>
            </a:r>
            <a:r>
              <a:rPr lang="ru-RU" sz="2400" b="1" dirty="0"/>
              <a:t> </a:t>
            </a:r>
            <a:r>
              <a:rPr lang="ru-RU" sz="2400" b="1" dirty="0" err="1"/>
              <a:t>її</a:t>
            </a:r>
            <a:r>
              <a:rPr lang="ru-RU" sz="2400" b="1" dirty="0"/>
              <a:t> </a:t>
            </a:r>
            <a:r>
              <a:rPr lang="ru-RU" sz="2400" b="1" dirty="0" err="1"/>
              <a:t>обираються</a:t>
            </a:r>
            <a:r>
              <a:rPr lang="ru-RU" sz="2400" b="1" dirty="0"/>
              <a:t> </a:t>
            </a:r>
            <a:r>
              <a:rPr lang="ru-RU" sz="2400" b="1" dirty="0" err="1"/>
              <a:t>делегати</a:t>
            </a:r>
            <a:r>
              <a:rPr lang="ru-RU" sz="2400" b="1" dirty="0"/>
              <a:t> на </a:t>
            </a:r>
            <a:r>
              <a:rPr lang="ru-RU" sz="2400" b="1" dirty="0" err="1"/>
              <a:t>зборах</a:t>
            </a:r>
            <a:r>
              <a:rPr lang="ru-RU" sz="2400" b="1" dirty="0"/>
              <a:t> </a:t>
            </a:r>
            <a:r>
              <a:rPr lang="ru-RU" sz="2400" b="1" dirty="0" err="1"/>
              <a:t>учнів</a:t>
            </a:r>
            <a:r>
              <a:rPr lang="ru-RU" sz="2400" b="1" dirty="0"/>
              <a:t> другого </a:t>
            </a:r>
            <a:r>
              <a:rPr lang="ru-RU" sz="2400" b="1" dirty="0" err="1"/>
              <a:t>ступеня</a:t>
            </a:r>
            <a:r>
              <a:rPr lang="ru-RU" sz="2400" b="1" dirty="0"/>
              <a:t>, на </a:t>
            </a:r>
            <a:r>
              <a:rPr lang="ru-RU" sz="2400" b="1" dirty="0" err="1"/>
              <a:t>зборах</a:t>
            </a:r>
            <a:r>
              <a:rPr lang="ru-RU" sz="2400" b="1" dirty="0"/>
              <a:t> </a:t>
            </a:r>
            <a:r>
              <a:rPr lang="ru-RU" sz="2400" b="1" dirty="0" err="1"/>
              <a:t>учителів</a:t>
            </a:r>
            <a:r>
              <a:rPr lang="ru-RU" sz="2400" b="1" dirty="0"/>
              <a:t> та </a:t>
            </a:r>
            <a:r>
              <a:rPr lang="ru-RU" sz="2400" b="1" dirty="0" err="1"/>
              <a:t>працівників</a:t>
            </a:r>
            <a:r>
              <a:rPr lang="ru-RU" sz="2400" b="1" dirty="0"/>
              <a:t>, а </a:t>
            </a:r>
            <a:r>
              <a:rPr lang="ru-RU" sz="2400" b="1" dirty="0" err="1"/>
              <a:t>також</a:t>
            </a:r>
            <a:r>
              <a:rPr lang="ru-RU" sz="2400" b="1" dirty="0"/>
              <a:t> </a:t>
            </a:r>
            <a:r>
              <a:rPr lang="ru-RU" sz="2400" b="1" dirty="0" err="1"/>
              <a:t>батьків</a:t>
            </a:r>
            <a:r>
              <a:rPr lang="ru-RU" sz="2400" b="1" dirty="0"/>
              <a:t> та </a:t>
            </a:r>
            <a:r>
              <a:rPr lang="ru-RU" sz="2400" b="1" dirty="0" err="1"/>
              <a:t>представників</a:t>
            </a:r>
            <a:r>
              <a:rPr lang="ru-RU" sz="2400" b="1" dirty="0"/>
              <a:t> </a:t>
            </a:r>
            <a:r>
              <a:rPr lang="ru-RU" sz="2400" b="1" dirty="0" err="1"/>
              <a:t>громадськості</a:t>
            </a:r>
            <a:r>
              <a:rPr lang="ru-RU" sz="2400" b="1" dirty="0"/>
              <a:t>. </a:t>
            </a:r>
            <a:r>
              <a:rPr lang="ru-RU" sz="2400" b="1" dirty="0" err="1"/>
              <a:t>Кількість</a:t>
            </a:r>
            <a:r>
              <a:rPr lang="ru-RU" sz="2400" b="1" dirty="0"/>
              <a:t> </a:t>
            </a:r>
            <a:r>
              <a:rPr lang="ru-RU" sz="2400" b="1" dirty="0" err="1"/>
              <a:t>представників</a:t>
            </a:r>
            <a:r>
              <a:rPr lang="ru-RU" sz="2400" b="1" dirty="0"/>
              <a:t> </a:t>
            </a:r>
            <a:r>
              <a:rPr lang="ru-RU" sz="2400" b="1" dirty="0" err="1"/>
              <a:t>від</a:t>
            </a:r>
            <a:r>
              <a:rPr lang="ru-RU" sz="2400" b="1" dirty="0"/>
              <a:t> </a:t>
            </a:r>
            <a:r>
              <a:rPr lang="ru-RU" sz="2400" b="1" dirty="0" err="1"/>
              <a:t>кожної</a:t>
            </a:r>
            <a:r>
              <a:rPr lang="ru-RU" sz="2400" b="1" dirty="0"/>
              <a:t> </a:t>
            </a:r>
            <a:r>
              <a:rPr lang="ru-RU" sz="2400" b="1" dirty="0" err="1"/>
              <a:t>категорії</a:t>
            </a:r>
            <a:r>
              <a:rPr lang="ru-RU" sz="2400" b="1" dirty="0"/>
              <a:t> </a:t>
            </a:r>
            <a:r>
              <a:rPr lang="ru-RU" sz="2400" b="1" dirty="0" err="1"/>
              <a:t>однакова</a:t>
            </a:r>
            <a:r>
              <a:rPr lang="ru-RU" sz="2400" b="1" dirty="0"/>
              <a:t>. </a:t>
            </a:r>
            <a:r>
              <a:rPr lang="ru-RU" sz="2400" b="1" dirty="0" err="1"/>
              <a:t>Конференція</a:t>
            </a:r>
            <a:r>
              <a:rPr lang="ru-RU" sz="2400" b="1" dirty="0"/>
              <a:t> </a:t>
            </a:r>
            <a:r>
              <a:rPr lang="ru-RU" sz="2400" b="1" dirty="0" err="1"/>
              <a:t>або</a:t>
            </a:r>
            <a:r>
              <a:rPr lang="ru-RU" sz="2400" b="1" dirty="0"/>
              <a:t> </a:t>
            </a:r>
            <a:r>
              <a:rPr lang="ru-RU" sz="2400" b="1" dirty="0" err="1"/>
              <a:t>загальні</a:t>
            </a:r>
            <a:r>
              <a:rPr lang="ru-RU" sz="2400" b="1" dirty="0"/>
              <a:t> </a:t>
            </a:r>
            <a:r>
              <a:rPr lang="ru-RU" sz="2400" b="1" dirty="0" err="1"/>
              <a:t>збори</a:t>
            </a:r>
            <a:r>
              <a:rPr lang="ru-RU" sz="2400" b="1" dirty="0"/>
              <a:t> </a:t>
            </a:r>
            <a:r>
              <a:rPr lang="ru-RU" sz="2400" b="1" dirty="0" err="1"/>
              <a:t>збираються</a:t>
            </a:r>
            <a:r>
              <a:rPr lang="ru-RU" sz="2400" b="1" dirty="0"/>
              <a:t> раз у </a:t>
            </a:r>
            <a:r>
              <a:rPr lang="ru-RU" sz="2400" b="1" dirty="0" err="1"/>
              <a:t>рік</a:t>
            </a:r>
            <a:r>
              <a:rPr lang="ru-RU" sz="2400" b="1" dirty="0"/>
              <a:t>  </a:t>
            </a:r>
            <a:r>
              <a:rPr lang="ru-RU" sz="2400" b="1" dirty="0" err="1"/>
              <a:t>визначення</a:t>
            </a:r>
            <a:r>
              <a:rPr lang="ru-RU" sz="2400" b="1" dirty="0"/>
              <a:t> </a:t>
            </a:r>
            <a:r>
              <a:rPr lang="ru-RU" sz="2400" b="1" dirty="0" err="1"/>
              <a:t>основних</a:t>
            </a:r>
            <a:r>
              <a:rPr lang="ru-RU" sz="2400" b="1" dirty="0"/>
              <a:t> </a:t>
            </a:r>
            <a:r>
              <a:rPr lang="ru-RU" sz="2400" b="1" dirty="0" err="1"/>
              <a:t>напрямів</a:t>
            </a:r>
            <a:r>
              <a:rPr lang="ru-RU" sz="2400" b="1" dirty="0"/>
              <a:t> </a:t>
            </a:r>
            <a:r>
              <a:rPr lang="ru-RU" sz="2400" b="1" dirty="0" err="1"/>
              <a:t>розвитку</a:t>
            </a:r>
            <a:r>
              <a:rPr lang="ru-RU" sz="2400" b="1" dirty="0"/>
              <a:t> </a:t>
            </a:r>
            <a:r>
              <a:rPr lang="ru-RU" sz="2400" b="1" dirty="0" err="1"/>
              <a:t>навчально-освітнього</a:t>
            </a:r>
            <a:r>
              <a:rPr lang="ru-RU" sz="2400" b="1" dirty="0"/>
              <a:t> закладу, </a:t>
            </a:r>
            <a:r>
              <a:rPr lang="ru-RU" sz="2400" b="1" dirty="0" err="1"/>
              <a:t>затвердженням</a:t>
            </a:r>
            <a:r>
              <a:rPr lang="ru-RU" sz="2400" b="1" dirty="0"/>
              <a:t> </a:t>
            </a:r>
            <a:r>
              <a:rPr lang="ru-RU" sz="2400" b="1" dirty="0" err="1"/>
              <a:t>його</a:t>
            </a:r>
            <a:r>
              <a:rPr lang="ru-RU" sz="2400" b="1" dirty="0"/>
              <a:t> статуту - </a:t>
            </a:r>
            <a:r>
              <a:rPr lang="ru-RU" sz="2400" b="1" dirty="0" err="1"/>
              <a:t>сукупності</a:t>
            </a:r>
            <a:r>
              <a:rPr lang="ru-RU" sz="2400" b="1" dirty="0"/>
              <a:t> норм і правил </a:t>
            </a:r>
            <a:r>
              <a:rPr lang="ru-RU" sz="2400" b="1" dirty="0" err="1"/>
              <a:t>життя</a:t>
            </a:r>
            <a:r>
              <a:rPr lang="ru-RU" sz="2400" b="1" dirty="0"/>
              <a:t> </a:t>
            </a:r>
            <a:r>
              <a:rPr lang="ru-RU" sz="2400" b="1" dirty="0" err="1"/>
              <a:t>колективу</a:t>
            </a:r>
            <a:r>
              <a:rPr lang="ru-RU" sz="2400" b="1" dirty="0"/>
              <a:t> з </a:t>
            </a:r>
            <a:r>
              <a:rPr lang="ru-RU" sz="2400" b="1" dirty="0" err="1"/>
              <a:t>урахуванням</a:t>
            </a:r>
            <a:r>
              <a:rPr lang="ru-RU" sz="2400" b="1" dirty="0"/>
              <a:t> </a:t>
            </a:r>
            <a:r>
              <a:rPr lang="ru-RU" sz="2400" b="1" dirty="0" err="1"/>
              <a:t>його</a:t>
            </a:r>
            <a:r>
              <a:rPr lang="ru-RU" sz="2400" b="1" dirty="0"/>
              <a:t> </a:t>
            </a:r>
            <a:r>
              <a:rPr lang="ru-RU" sz="2400" b="1" dirty="0" err="1"/>
              <a:t>особливостей</a:t>
            </a:r>
            <a:r>
              <a:rPr lang="ru-RU" sz="2400" b="1" dirty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23728" y="908720"/>
            <a:ext cx="4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/>
              <a:t>                </a:t>
            </a:r>
            <a:r>
              <a:rPr lang="uk-UA" sz="2800" dirty="0">
                <a:solidFill>
                  <a:schemeClr val="bg1">
                    <a:lumMod val="95000"/>
                  </a:schemeClr>
                </a:solidFill>
              </a:rPr>
              <a:t>конференція</a:t>
            </a:r>
            <a:endParaRPr lang="ru-RU" sz="28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730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47864" y="568715"/>
            <a:ext cx="4032448" cy="792088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3" name="TextBox 2"/>
          <p:cNvSpPr txBox="1"/>
          <p:nvPr/>
        </p:nvSpPr>
        <p:spPr>
          <a:xfrm>
            <a:off x="2411760" y="764704"/>
            <a:ext cx="4968552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ru-RU" b="1" dirty="0"/>
              <a:t>                        </a:t>
            </a:r>
            <a:r>
              <a:rPr lang="ru-RU" sz="2000" b="1" dirty="0" err="1">
                <a:solidFill>
                  <a:srgbClr val="C00000"/>
                </a:solidFill>
              </a:rPr>
              <a:t>Профспілкове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err="1">
                <a:solidFill>
                  <a:srgbClr val="C00000"/>
                </a:solidFill>
              </a:rPr>
              <a:t>об'єднання</a:t>
            </a:r>
            <a:r>
              <a:rPr lang="ru-RU" sz="2000" b="1" dirty="0">
                <a:solidFill>
                  <a:srgbClr val="C00000"/>
                </a:solidFill>
              </a:rPr>
              <a:t> 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2060848"/>
            <a:ext cx="8208912" cy="4524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b="1" dirty="0" err="1"/>
              <a:t>Реалізує</a:t>
            </a:r>
            <a:r>
              <a:rPr lang="ru-RU" sz="2400" b="1" dirty="0"/>
              <a:t> право </a:t>
            </a:r>
            <a:r>
              <a:rPr lang="ru-RU" sz="2400" b="1" dirty="0" err="1"/>
              <a:t>педагогічних</a:t>
            </a:r>
            <a:r>
              <a:rPr lang="ru-RU" sz="2400" b="1" dirty="0"/>
              <a:t> і </a:t>
            </a:r>
            <a:r>
              <a:rPr lang="ru-RU" sz="2400" b="1" dirty="0" err="1"/>
              <a:t>технічних</a:t>
            </a:r>
            <a:r>
              <a:rPr lang="ru-RU" sz="2400" b="1" dirty="0"/>
              <a:t> </a:t>
            </a:r>
            <a:r>
              <a:rPr lang="ru-RU" sz="2400" b="1" dirty="0" err="1"/>
              <a:t>працівників</a:t>
            </a:r>
            <a:r>
              <a:rPr lang="ru-RU" sz="2400" b="1" dirty="0"/>
              <a:t> </a:t>
            </a:r>
            <a:r>
              <a:rPr lang="ru-RU" sz="2400" b="1" dirty="0" err="1"/>
              <a:t>школи</a:t>
            </a:r>
            <a:r>
              <a:rPr lang="ru-RU" sz="2400" b="1" dirty="0"/>
              <a:t> </a:t>
            </a:r>
            <a:r>
              <a:rPr lang="ru-RU" sz="2400" b="1" dirty="0" err="1"/>
              <a:t>вільно</a:t>
            </a:r>
            <a:r>
              <a:rPr lang="ru-RU" sz="2400" b="1" dirty="0"/>
              <a:t> </a:t>
            </a:r>
            <a:r>
              <a:rPr lang="ru-RU" sz="2400" b="1" dirty="0" err="1"/>
              <a:t>об'єднуватися</a:t>
            </a:r>
            <a:r>
              <a:rPr lang="ru-RU" sz="2400" b="1" dirty="0"/>
              <a:t> у </a:t>
            </a:r>
            <a:r>
              <a:rPr lang="ru-RU" sz="2400" b="1" dirty="0" err="1"/>
              <a:t>профспілки</a:t>
            </a:r>
            <a:r>
              <a:rPr lang="ru-RU" sz="2400" b="1" dirty="0"/>
              <a:t> для </a:t>
            </a:r>
            <a:r>
              <a:rPr lang="ru-RU" sz="2400" b="1" dirty="0" err="1"/>
              <a:t>захисту</a:t>
            </a:r>
            <a:r>
              <a:rPr lang="ru-RU" sz="2400" b="1" dirty="0"/>
              <a:t> </a:t>
            </a:r>
            <a:r>
              <a:rPr lang="ru-RU" sz="2400" b="1" dirty="0" err="1"/>
              <a:t>своїх</a:t>
            </a:r>
            <a:r>
              <a:rPr lang="ru-RU" sz="2400" b="1" dirty="0"/>
              <a:t> прав. </a:t>
            </a:r>
            <a:r>
              <a:rPr lang="ru-RU" sz="2400" b="1" dirty="0" err="1"/>
              <a:t>Адміністрація</a:t>
            </a:r>
            <a:r>
              <a:rPr lang="ru-RU" sz="2400" b="1" dirty="0"/>
              <a:t> </a:t>
            </a:r>
            <a:r>
              <a:rPr lang="ru-RU" sz="2400" b="1" dirty="0" err="1"/>
              <a:t>Поздимирської</a:t>
            </a:r>
            <a:r>
              <a:rPr lang="ru-RU" sz="2400" b="1" dirty="0"/>
              <a:t> </a:t>
            </a:r>
            <a:r>
              <a:rPr lang="ru-RU" sz="2400" b="1" dirty="0" err="1"/>
              <a:t>гімназії</a:t>
            </a:r>
            <a:r>
              <a:rPr lang="ru-RU" sz="2400" b="1" dirty="0"/>
              <a:t> </a:t>
            </a:r>
            <a:r>
              <a:rPr lang="ru-RU" sz="2400" b="1" dirty="0" err="1"/>
              <a:t>зобов'язана</a:t>
            </a:r>
            <a:r>
              <a:rPr lang="ru-RU" sz="2400" b="1" dirty="0"/>
              <a:t> </a:t>
            </a:r>
            <a:r>
              <a:rPr lang="ru-RU" sz="2400" b="1" dirty="0" err="1"/>
              <a:t>погоджувати</a:t>
            </a:r>
            <a:r>
              <a:rPr lang="ru-RU" sz="2400" b="1" dirty="0"/>
              <a:t> з </a:t>
            </a:r>
            <a:r>
              <a:rPr lang="ru-RU" sz="2400" b="1" dirty="0" err="1">
                <a:solidFill>
                  <a:srgbClr val="C00000"/>
                </a:solidFill>
              </a:rPr>
              <a:t>профспілковим</a:t>
            </a:r>
            <a:r>
              <a:rPr lang="ru-RU" sz="2400" b="1" dirty="0">
                <a:solidFill>
                  <a:srgbClr val="C00000"/>
                </a:solidFill>
              </a:rPr>
              <a:t> </a:t>
            </a:r>
            <a:r>
              <a:rPr lang="ru-RU" sz="2400" b="1" dirty="0" err="1">
                <a:solidFill>
                  <a:srgbClr val="C00000"/>
                </a:solidFill>
              </a:rPr>
              <a:t>комітетом</a:t>
            </a:r>
            <a:r>
              <a:rPr lang="ru-RU" sz="2400" b="1" dirty="0"/>
              <a:t>:</a:t>
            </a:r>
          </a:p>
          <a:p>
            <a:pPr marL="285750" indent="-285750">
              <a:buFont typeface="Arial" charset="0"/>
              <a:buChar char="•"/>
            </a:pPr>
            <a:r>
              <a:rPr lang="ru-RU" sz="2400" b="1" dirty="0" err="1"/>
              <a:t>умови</a:t>
            </a:r>
            <a:r>
              <a:rPr lang="ru-RU" sz="2400" b="1" dirty="0"/>
              <a:t> </a:t>
            </a:r>
            <a:r>
              <a:rPr lang="ru-RU" sz="2400" b="1" dirty="0" err="1"/>
              <a:t>праці</a:t>
            </a:r>
            <a:r>
              <a:rPr lang="ru-RU" sz="2400" b="1" dirty="0"/>
              <a:t> </a:t>
            </a:r>
            <a:r>
              <a:rPr lang="ru-RU" sz="2400" b="1" dirty="0" err="1"/>
              <a:t>педагогічного</a:t>
            </a:r>
            <a:r>
              <a:rPr lang="ru-RU" sz="2400" b="1" dirty="0"/>
              <a:t>, </a:t>
            </a:r>
            <a:r>
              <a:rPr lang="ru-RU" sz="2400" b="1" dirty="0" err="1"/>
              <a:t>адміністративно-господарського</a:t>
            </a:r>
            <a:r>
              <a:rPr lang="ru-RU" sz="2400" b="1" dirty="0"/>
              <a:t>, </a:t>
            </a:r>
            <a:r>
              <a:rPr lang="ru-RU" sz="2400" b="1" dirty="0" err="1"/>
              <a:t>навчально-допоміжного</a:t>
            </a:r>
            <a:r>
              <a:rPr lang="ru-RU" sz="2400" b="1" dirty="0"/>
              <a:t>, </a:t>
            </a:r>
            <a:r>
              <a:rPr lang="ru-RU" sz="2400" b="1" dirty="0" err="1"/>
              <a:t>медичного</a:t>
            </a:r>
            <a:r>
              <a:rPr lang="ru-RU" sz="2400" b="1" dirty="0"/>
              <a:t> та </a:t>
            </a:r>
            <a:r>
              <a:rPr lang="ru-RU" sz="2400" b="1" dirty="0" err="1"/>
              <a:t>обслуговуючого</a:t>
            </a:r>
            <a:r>
              <a:rPr lang="ru-RU" sz="2400" b="1" dirty="0"/>
              <a:t> персоналу, </a:t>
            </a:r>
          </a:p>
          <a:p>
            <a:pPr marL="285750" indent="-285750">
              <a:buFont typeface="Arial" charset="0"/>
              <a:buChar char="•"/>
            </a:pPr>
            <a:r>
              <a:rPr lang="ru-RU" sz="2400" b="1" dirty="0" err="1"/>
              <a:t>навчальне</a:t>
            </a:r>
            <a:r>
              <a:rPr lang="ru-RU" sz="2400" b="1" dirty="0"/>
              <a:t> </a:t>
            </a:r>
            <a:r>
              <a:rPr lang="ru-RU" sz="2400" b="1" dirty="0" err="1"/>
              <a:t>навантаження</a:t>
            </a:r>
            <a:r>
              <a:rPr lang="ru-RU" sz="2400" b="1" dirty="0"/>
              <a:t>,</a:t>
            </a:r>
          </a:p>
          <a:p>
            <a:pPr marL="285750" indent="-285750">
              <a:buFont typeface="Arial" charset="0"/>
              <a:buChar char="•"/>
            </a:pPr>
            <a:r>
              <a:rPr lang="ru-RU" sz="2400" b="1" dirty="0"/>
              <a:t> </a:t>
            </a:r>
            <a:r>
              <a:rPr lang="ru-RU" sz="2400" b="1" dirty="0" err="1"/>
              <a:t>штатний</a:t>
            </a:r>
            <a:r>
              <a:rPr lang="ru-RU" sz="2400" b="1" dirty="0"/>
              <a:t> </a:t>
            </a:r>
            <a:r>
              <a:rPr lang="ru-RU" sz="2400" b="1" dirty="0" err="1"/>
              <a:t>розпис</a:t>
            </a:r>
            <a:r>
              <a:rPr lang="ru-RU" sz="2400" b="1" dirty="0"/>
              <a:t>. </a:t>
            </a:r>
          </a:p>
          <a:p>
            <a:pPr marL="285750" indent="-285750">
              <a:buFont typeface="Arial" charset="0"/>
              <a:buChar char="•"/>
            </a:pPr>
            <a:endParaRPr lang="ru-RU" sz="2400" b="1" dirty="0"/>
          </a:p>
          <a:p>
            <a:r>
              <a:rPr lang="ru-RU" sz="2400" b="1" dirty="0"/>
              <a:t> </a:t>
            </a:r>
            <a:r>
              <a:rPr lang="ru-RU" sz="2400" b="1" dirty="0" err="1"/>
              <a:t>Профспілковий</a:t>
            </a:r>
            <a:r>
              <a:rPr lang="ru-RU" sz="2400" b="1" dirty="0"/>
              <a:t> </a:t>
            </a:r>
            <a:r>
              <a:rPr lang="ru-RU" sz="2400" b="1" dirty="0" err="1"/>
              <a:t>комітет</a:t>
            </a:r>
            <a:r>
              <a:rPr lang="ru-RU" sz="2400" b="1" dirty="0"/>
              <a:t> </a:t>
            </a:r>
            <a:r>
              <a:rPr lang="ru-RU" sz="2400" b="1" dirty="0" err="1"/>
              <a:t>слідкує</a:t>
            </a:r>
            <a:r>
              <a:rPr lang="ru-RU" sz="2400" b="1" dirty="0"/>
              <a:t> за </a:t>
            </a:r>
            <a:r>
              <a:rPr lang="ru-RU" sz="2400" b="1" dirty="0" err="1"/>
              <a:t>дотримуванням</a:t>
            </a:r>
            <a:r>
              <a:rPr lang="ru-RU" sz="2400" b="1" dirty="0"/>
              <a:t> </a:t>
            </a:r>
            <a:r>
              <a:rPr lang="ru-RU" sz="2400" b="1" dirty="0" err="1"/>
              <a:t>адміністрацією</a:t>
            </a:r>
            <a:r>
              <a:rPr lang="ru-RU" sz="2400" b="1" dirty="0"/>
              <a:t> </a:t>
            </a:r>
            <a:r>
              <a:rPr lang="ru-RU" sz="2400" b="1" dirty="0" err="1"/>
              <a:t>школи</a:t>
            </a:r>
            <a:r>
              <a:rPr lang="ru-RU" sz="2400" b="1" dirty="0"/>
              <a:t> </a:t>
            </a:r>
            <a:r>
              <a:rPr lang="ru-RU" sz="2400" b="1" dirty="0" err="1"/>
              <a:t>вимог</a:t>
            </a:r>
            <a:r>
              <a:rPr lang="ru-RU" sz="2400" b="1" dirty="0"/>
              <a:t> трудового </a:t>
            </a:r>
            <a:r>
              <a:rPr lang="ru-RU" sz="2400" b="1" dirty="0" err="1"/>
              <a:t>законодавства</a:t>
            </a:r>
            <a:endParaRPr lang="ru-RU" sz="2400" b="1" dirty="0"/>
          </a:p>
        </p:txBody>
      </p:sp>
      <p:pic>
        <p:nvPicPr>
          <p:cNvPr id="1026" name="Picture 2" descr="C:\Users\Work\Desktop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4701"/>
            <a:ext cx="2543175" cy="180022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59896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468</Words>
  <Application>Microsoft Office PowerPoint</Application>
  <PresentationFormat>Екран (4:3)</PresentationFormat>
  <Paragraphs>80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Work</dc:creator>
  <cp:lastModifiedBy>admin</cp:lastModifiedBy>
  <cp:revision>10</cp:revision>
  <dcterms:created xsi:type="dcterms:W3CDTF">2022-08-12T15:56:21Z</dcterms:created>
  <dcterms:modified xsi:type="dcterms:W3CDTF">2025-11-10T11:01:14Z</dcterms:modified>
</cp:coreProperties>
</file>