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9" r:id="rId2"/>
    <p:sldId id="258" r:id="rId3"/>
    <p:sldId id="268" r:id="rId4"/>
    <p:sldId id="259" r:id="rId5"/>
    <p:sldId id="277" r:id="rId6"/>
    <p:sldId id="262" r:id="rId7"/>
    <p:sldId id="263" r:id="rId8"/>
    <p:sldId id="264" r:id="rId9"/>
    <p:sldId id="260" r:id="rId10"/>
    <p:sldId id="281" r:id="rId11"/>
    <p:sldId id="278" r:id="rId12"/>
    <p:sldId id="265" r:id="rId13"/>
    <p:sldId id="266" r:id="rId14"/>
    <p:sldId id="267" r:id="rId15"/>
    <p:sldId id="272" r:id="rId16"/>
    <p:sldId id="276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3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C0B8F-32A5-44B5-ACC9-46B5820C761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31128-9733-41B7-A394-0E149D20481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047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31128-9733-41B7-A394-0E149D2048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20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31128-9733-41B7-A394-0E149D2048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25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0F3F9-1A52-4BEE-A036-F96ABD77C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C523618-B0F1-4481-AF50-A0AB7358C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GB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A560475-6C37-4CEA-B676-A6F06FA6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5D3182E-ED44-40F3-807E-0578788F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8405CC1-FEDE-4694-95A1-4E9C9394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1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BAD73-D4C1-4DA4-BB38-A1A8AD1B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B312293-4350-4515-AB06-86A802B6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74AA68A-9FBF-4227-B6B4-5CC3A84A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C1D93AB-7412-4AE7-9C75-2044AC0A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A74A505-C5F6-4C56-B033-E94CC283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2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D0655-60E5-4037-A850-832848585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EDBB2C9-A364-4E24-949C-1A02D0D46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61ED50B-D2FB-4D6D-A1ED-01F5E9C1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3449B6B-CD19-44E8-9152-A158FB0D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87583EB-5E68-431C-830A-40AA8402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20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ADBC4-C9E3-4FA4-B5E2-A311AA87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8B14E30-9875-421E-8860-969486588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9D19ED1-3977-472E-9B8B-BB75BFE37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AEE516E-02C4-48F1-9F16-EFF890780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31DA6FA-17B4-4AF3-9517-CC9188008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CF9C7E-3A8A-44A6-A567-B85E0881B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91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1D2EC-9BC8-427D-A300-17C85BFE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0E78FF3-CC87-4A9E-89C9-BE61BBA6A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6E7214D-CA98-4205-9E24-6085BAD52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3F86AC7-7DBF-4FEE-AF3F-AF38F89F1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3E210636-DD02-4136-BB3F-9EB4CED54E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A15378F-1A55-4607-99CA-138C9292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0DDB708-6FBE-464A-A0AE-8B68BC64F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A51C9D6-15C9-4E4D-9386-351B9CAA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8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86506-3B38-42B2-9D26-343285DA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85B02BD-9671-402B-A318-5833B3A33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781E989-A876-478C-A7B6-273E5275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F5B594FE-EFF4-4A7E-B0E1-3BB76AEFD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03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D601AFC-B65C-4B59-B6CA-EAAA0DD77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27FE35F-AB2D-40FB-8C7B-3816C705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DDC6B5A-4719-4E50-A03A-18B45D5C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98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2F057-7EBF-42DC-8949-6D796D39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8789404-D934-4070-B81B-104042200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9AC3A65-8C03-4962-8475-35D45FC88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ADD1968-7195-474B-B704-14B440287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0DC6A9B-6A15-4766-B0A9-CEB6EF18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5148B1E-600C-4CB8-9E69-5C990B5B8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75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D7D3E-EF16-4EBB-84B8-EF3A7F128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F694DBD-0AA7-4369-AFF6-BE727D387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25428BF-C20F-4AEC-8B76-035FF3DFA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0765204-247E-4C86-8063-30C6BC167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C997AA8-74CB-4541-A8AA-D59C9718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E73E428-FB6E-414E-82A7-257AE14F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0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07BFDA-D90B-4F02-81CF-04A46FCCC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34F4914-6032-4146-886C-E74D21801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DBD84CE-E2CA-4E3A-B63B-E7FD9771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865D8F5-0CF6-4ED0-9EFF-82474CA9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B9EA836-C287-45C7-A3E4-C47F650A5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4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8D2CCD4E-6A81-4C65-9A97-CB00E499F2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8D10220-5BB5-4DC0-BBBD-92BFAF994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878C76-455D-4D40-8290-96387E567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022EA11-93F2-4411-8ADB-5295F8AB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8195743-4719-4E0B-9352-9E8D0F24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18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FF543143-4016-470F-923C-C7558EEE2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GB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B528ED-2393-49ED-83D9-99DA3B80B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GB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CCDDB61-270D-41DC-B7FF-F3FFB83BA8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F9FE5-90B6-45C9-8D76-0654A636BD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73A1AF7-7A83-4053-A13E-FFF492DF5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90C45B8-5CBA-42C9-BF82-EAD6FFBCC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7479C-8C39-46F3-8474-98E394C56328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93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AEC369-9BE0-4614-BD9A-B6015220E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0" y="126000"/>
            <a:ext cx="11968000" cy="673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E807F1-AD23-42EE-8B8F-365D73FE0B53}"/>
              </a:ext>
            </a:extLst>
          </p:cNvPr>
          <p:cNvSpPr txBox="1"/>
          <p:nvPr/>
        </p:nvSpPr>
        <p:spPr>
          <a:xfrm rot="20667830">
            <a:off x="1104900" y="-791168"/>
            <a:ext cx="4248150" cy="606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6000"/>
              </a:lnSpc>
            </a:pPr>
            <a:endParaRPr lang="uk-UA" sz="2800" b="1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endParaRPr lang="uk-UA" sz="2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endParaRPr lang="uk-UA" sz="2800" b="1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Звіт</a:t>
            </a:r>
          </a:p>
          <a:p>
            <a:pPr algn="ctr">
              <a:lnSpc>
                <a:spcPct val="106000"/>
              </a:lnSpc>
            </a:pP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 діяльність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r>
              <a:rPr lang="ru-RU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Поздимирськ</a:t>
            </a:r>
            <a:r>
              <a:rPr lang="uk-UA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ої</a:t>
            </a: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гімназії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uk-UA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Шептиц</a:t>
            </a:r>
            <a:r>
              <a:rPr lang="ru-RU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ької</a:t>
            </a: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міської</a:t>
            </a: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ради </a:t>
            </a: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</a:t>
            </a:r>
            <a:r>
              <a:rPr lang="ru-RU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Львівської</a:t>
            </a: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області</a:t>
            </a:r>
            <a:r>
              <a:rPr lang="ru-RU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</a:pP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 2025 / 2026 </a:t>
            </a:r>
            <a:r>
              <a:rPr lang="uk-UA" sz="3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н.р</a:t>
            </a:r>
            <a:r>
              <a:rPr lang="uk-UA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72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D8B2A5-88B3-4643-9AD1-B03229810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8" y="220980"/>
            <a:ext cx="11382843" cy="597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3D01D0-23F4-4FA5-A1CC-24AFFDFE147B}"/>
              </a:ext>
            </a:extLst>
          </p:cNvPr>
          <p:cNvSpPr txBox="1"/>
          <p:nvPr/>
        </p:nvSpPr>
        <p:spPr>
          <a:xfrm>
            <a:off x="2554014" y="488731"/>
            <a:ext cx="728366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РОЗДІЛ І. ОСВІТНЄ СЕРЕДОВИЩЕ ЗАКЛАДУ ОСВІТИ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400" b="1" dirty="0">
              <a:solidFill>
                <a:schemeClr val="accent6">
                  <a:lumMod val="50000"/>
                </a:schemeClr>
              </a:solidFill>
              <a:latin typeface="Calibri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Однією з важливих умов для освітнього процесу є безпечне та комфортне освітнє середовище.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prstClr val="black"/>
                </a:solidFill>
                <a:latin typeface="Calibri"/>
              </a:rPr>
              <a:t>Упродовж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2025/2026 навчального року </a:t>
            </a:r>
            <a:r>
              <a:rPr lang="uk-UA" sz="2000" b="1" dirty="0">
                <a:solidFill>
                  <a:prstClr val="black"/>
                </a:solidFill>
                <a:latin typeface="Calibri"/>
              </a:rPr>
              <a:t>о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тримували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безоплатне гаряче харчування у школі – </a:t>
            </a:r>
            <a:r>
              <a:rPr lang="uk-UA" sz="2000" b="1" dirty="0">
                <a:latin typeface="Calibri"/>
              </a:rPr>
              <a:t>31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учень.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 них </a:t>
            </a:r>
            <a:r>
              <a:rPr lang="uk-UA" sz="2000" b="1" dirty="0">
                <a:solidFill>
                  <a:prstClr val="black"/>
                </a:solidFill>
                <a:latin typeface="Calibri"/>
              </a:rPr>
              <a:t>25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учні 1-4 класів;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prstClr val="black"/>
                </a:solidFill>
                <a:latin typeface="Calibri"/>
              </a:rPr>
              <a:t>1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учні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5-9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класів                                                                                                                                          дошкільний підрозділ – 1, 1- ВПО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 2026/2027 </a:t>
            </a:r>
            <a:r>
              <a:rPr lang="uk-UA" sz="20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н.р</a:t>
            </a:r>
            <a:r>
              <a:rPr lang="uk-UA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безкоштовним харчуванням буде </a:t>
            </a:r>
            <a:r>
              <a:rPr lang="uk-UA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охоплено                                      100 % учнів 1-9 класів.</a:t>
            </a:r>
            <a:endParaRPr lang="en-GB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604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D186BD-B76E-45C8-A186-E1C208E952D0}"/>
              </a:ext>
            </a:extLst>
          </p:cNvPr>
          <p:cNvSpPr txBox="1"/>
          <p:nvPr/>
        </p:nvSpPr>
        <p:spPr>
          <a:xfrm>
            <a:off x="0" y="1"/>
            <a:ext cx="12192000" cy="9760814"/>
          </a:xfrm>
          <a:prstGeom prst="rect">
            <a:avLst/>
          </a:prstGeom>
          <a:gradFill>
            <a:gsLst>
              <a:gs pos="90825">
                <a:schemeClr val="accent6">
                  <a:lumMod val="40000"/>
                  <a:lumOff val="60000"/>
                </a:schemeClr>
              </a:gs>
              <a:gs pos="13000">
                <a:schemeClr val="accent6">
                  <a:lumMod val="40000"/>
                  <a:lumOff val="60000"/>
                </a:scheme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7380">
                <a:schemeClr val="accent1">
                  <a:lumMod val="45000"/>
                  <a:lumOff val="55000"/>
                </a:schemeClr>
              </a:gs>
              <a:gs pos="77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marL="0" marR="0" lvl="0" indent="444500" algn="ctr" defTabSz="914400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2025-2026 навчальному році  придбано                                                                                за державні та </a:t>
            </a: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спонсорькі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кошти: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24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" marR="89535" indent="-1905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1.Предмети, матеріали, обладнання та інвентар на суму-1937 грн.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Медикаменти на суму – 220 грн.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indent="-1905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Котел  на суму 74 000 грн.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indent="-1905">
              <a:lnSpc>
                <a:spcPct val="107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Евакуаційний вихід (сходи)  на суму  90 000 грн.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800"/>
              </a:spcAf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иючі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засоби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marL="635" marR="89535" indent="-1905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закладі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зроблено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поточні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кабінетах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, у коридорах, 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дошкільному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підрозділі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.                                                                     Проведено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поточний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ремонт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опалення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                                                                                                  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харчоблоці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встановлено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мийку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овочів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фруктів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спонсорська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допомога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батьків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організації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планово-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господарчої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2026/2027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навчальному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зусилля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вирішення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таких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питань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продовжити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роботу з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економного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раціонального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енергоносіїв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фінансових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ресурсів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продовжити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роботу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заміни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світильників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вичерпали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термін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енергозберігаючі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зовнішнє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освітлення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школи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посилити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роботу з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урізноманітнення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джерел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позабюджетних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надходжень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увагу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приділити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ремонту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опалення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водопостачання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 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рахунок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місцевого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бюджету;                                                                                                                                                            - провести ремонт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спортивних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споруд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території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закладу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замінити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підлогу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спортивній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кімнаті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двері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навчальних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кабінетах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- 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безбар’єрного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доступу до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будівлі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дверний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прохід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дозволяє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можливість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проїзду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візком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осіб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ООП;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доукомплектацію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необхідною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наочністю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1 та 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будуть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працювати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202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/202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навчальному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році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Державними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стандартами НУШ;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marR="89535" indent="-1905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забезпечити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здобувачів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підручниками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80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444500" algn="ctr" defTabSz="914400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89535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56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FE4ABC-2877-46F2-8894-A70C8B92C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6" y="126124"/>
            <a:ext cx="11776842" cy="6495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EFFE6C-A3F4-42E8-A620-9E2E601C719A}"/>
              </a:ext>
            </a:extLst>
          </p:cNvPr>
          <p:cNvSpPr txBox="1"/>
          <p:nvPr/>
        </p:nvSpPr>
        <p:spPr>
          <a:xfrm>
            <a:off x="1450428" y="788276"/>
            <a:ext cx="9475075" cy="509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РОЗДІЛ ІІ. СИСТЕМА ОЦІНЮВАННЯ ЗДОБУВАЧІВ ОСВІТИ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підсумками </a:t>
            </a:r>
            <a:r>
              <a:rPr lang="ru-RU" sz="2400" b="1" spc="-3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uk-UA" sz="2400" b="1" spc="-3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25/</a:t>
            </a:r>
            <a:r>
              <a:rPr lang="ru-RU" sz="2400" b="1" spc="-3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uk-UA" sz="2400" b="1" spc="-3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навчального року  із </a:t>
            </a:r>
            <a:r>
              <a:rPr lang="uk-U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68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учнів 1-9-х класів:</a:t>
            </a:r>
            <a:endParaRPr lang="en-GB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учнів 1-2-х класів оцінені </a:t>
            </a:r>
            <a:r>
              <a:rPr lang="uk-UA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формувально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*16 учнів 3-4 –х класів оцінені вербально;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43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учні + 1 екстерн 5-9 -х класів атестовані з усіх предметів за 12-бальною шкалою оцінювання ;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59 учнів переведено до наступних класів;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учня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класу  нагороджено Похвальним листом;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(+1 </a:t>
            </a:r>
            <a:r>
              <a:rPr lang="uk-UA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уч.екстерн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9-го класу отримали свідоцтво про здобуття базової  </a:t>
            </a:r>
            <a:r>
              <a:rPr lang="uk-UA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середної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освіти;                                                                   </a:t>
            </a: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91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000">
              <a:schemeClr val="accent6">
                <a:lumMod val="60000"/>
                <a:lumOff val="40000"/>
              </a:schemeClr>
            </a:gs>
            <a:gs pos="83000">
              <a:schemeClr val="accent4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1604479C-4300-4B69-BC4A-24D734E41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676711"/>
              </p:ext>
            </p:extLst>
          </p:nvPr>
        </p:nvGraphicFramePr>
        <p:xfrm>
          <a:off x="1498600" y="262101"/>
          <a:ext cx="9093199" cy="5478299"/>
        </p:xfrm>
        <a:graphic>
          <a:graphicData uri="http://schemas.openxmlformats.org/drawingml/2006/table">
            <a:tbl>
              <a:tblPr/>
              <a:tblGrid>
                <a:gridCol w="1603531">
                  <a:extLst>
                    <a:ext uri="{9D8B030D-6E8A-4147-A177-3AD203B41FA5}">
                      <a16:colId xmlns:a16="http://schemas.microsoft.com/office/drawing/2014/main" val="4293373754"/>
                    </a:ext>
                  </a:extLst>
                </a:gridCol>
                <a:gridCol w="938652">
                  <a:extLst>
                    <a:ext uri="{9D8B030D-6E8A-4147-A177-3AD203B41FA5}">
                      <a16:colId xmlns:a16="http://schemas.microsoft.com/office/drawing/2014/main" val="1611379257"/>
                    </a:ext>
                  </a:extLst>
                </a:gridCol>
                <a:gridCol w="1603531">
                  <a:extLst>
                    <a:ext uri="{9D8B030D-6E8A-4147-A177-3AD203B41FA5}">
                      <a16:colId xmlns:a16="http://schemas.microsoft.com/office/drawing/2014/main" val="726569609"/>
                    </a:ext>
                  </a:extLst>
                </a:gridCol>
                <a:gridCol w="1623089">
                  <a:extLst>
                    <a:ext uri="{9D8B030D-6E8A-4147-A177-3AD203B41FA5}">
                      <a16:colId xmlns:a16="http://schemas.microsoft.com/office/drawing/2014/main" val="2555586722"/>
                    </a:ext>
                  </a:extLst>
                </a:gridCol>
                <a:gridCol w="1662198">
                  <a:extLst>
                    <a:ext uri="{9D8B030D-6E8A-4147-A177-3AD203B41FA5}">
                      <a16:colId xmlns:a16="http://schemas.microsoft.com/office/drawing/2014/main" val="2110591019"/>
                    </a:ext>
                  </a:extLst>
                </a:gridCol>
                <a:gridCol w="1662198">
                  <a:extLst>
                    <a:ext uri="{9D8B030D-6E8A-4147-A177-3AD203B41FA5}">
                      <a16:colId xmlns:a16="http://schemas.microsoft.com/office/drawing/2014/main" val="544655712"/>
                    </a:ext>
                  </a:extLst>
                </a:gridCol>
              </a:tblGrid>
              <a:tr h="5423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К-сть уч.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Рівень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досягнень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учнів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асів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  202</a:t>
                      </a: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н.р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63055"/>
                  </a:ext>
                </a:extLst>
              </a:tr>
              <a:tr h="3734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Достатній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Початковий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50313"/>
                  </a:ext>
                </a:extLst>
              </a:tr>
              <a:tr h="37345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65377"/>
                  </a:ext>
                </a:extLst>
              </a:tr>
              <a:tr h="37345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357649"/>
                  </a:ext>
                </a:extLst>
              </a:tr>
              <a:tr h="77266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869281"/>
                  </a:ext>
                </a:extLst>
              </a:tr>
              <a:tr h="117186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учень з одного предмета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178190"/>
                  </a:ext>
                </a:extLst>
              </a:tr>
              <a:tr h="37345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426027"/>
                  </a:ext>
                </a:extLst>
              </a:tr>
              <a:tr h="477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разом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758160"/>
                  </a:ext>
                </a:extLst>
              </a:tr>
              <a:tr h="1020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16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8031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E649A3C1-136F-4013-BA76-3CA31C1A5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627" y="2440602"/>
            <a:ext cx="14627102" cy="98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145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975">
              <a:schemeClr val="accent6">
                <a:lumMod val="40000"/>
                <a:lumOff val="60000"/>
              </a:schemeClr>
            </a:gs>
            <a:gs pos="2000">
              <a:schemeClr val="accent6">
                <a:lumMod val="75000"/>
              </a:schemeClr>
            </a:gs>
            <a:gs pos="15000">
              <a:schemeClr val="accent4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D7E27F-6C32-4624-9E1A-4E82E2AB674D}"/>
              </a:ext>
            </a:extLst>
          </p:cNvPr>
          <p:cNvSpPr txBox="1"/>
          <p:nvPr/>
        </p:nvSpPr>
        <p:spPr>
          <a:xfrm>
            <a:off x="488731" y="173421"/>
            <a:ext cx="11445766" cy="1306255"/>
          </a:xfrm>
          <a:prstGeom prst="rect">
            <a:avLst/>
          </a:prstGeom>
          <a:gradFill>
            <a:gsLst>
              <a:gs pos="2000">
                <a:schemeClr val="accent6">
                  <a:lumMod val="60000"/>
                  <a:lumOff val="40000"/>
                </a:schemeClr>
              </a:gs>
              <a:gs pos="15000">
                <a:schemeClr val="accent4">
                  <a:lumMod val="40000"/>
                  <a:lumOff val="6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275080" algn="l"/>
              </a:tabLst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Станом на 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.06.2026 кількість учнів і підлітків шкільного віку  </a:t>
            </a: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Аналіз руху дітей по школі та дошкільному підрозділі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/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C6DC0558-6987-46C5-9CFD-0F6983C4C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505463"/>
              </p:ext>
            </p:extLst>
          </p:nvPr>
        </p:nvGraphicFramePr>
        <p:xfrm>
          <a:off x="796412" y="1503993"/>
          <a:ext cx="8086860" cy="49642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32926">
                  <a:extLst>
                    <a:ext uri="{9D8B030D-6E8A-4147-A177-3AD203B41FA5}">
                      <a16:colId xmlns:a16="http://schemas.microsoft.com/office/drawing/2014/main" val="2300223169"/>
                    </a:ext>
                  </a:extLst>
                </a:gridCol>
                <a:gridCol w="1352919">
                  <a:extLst>
                    <a:ext uri="{9D8B030D-6E8A-4147-A177-3AD203B41FA5}">
                      <a16:colId xmlns:a16="http://schemas.microsoft.com/office/drawing/2014/main" val="2852414971"/>
                    </a:ext>
                  </a:extLst>
                </a:gridCol>
                <a:gridCol w="1847488">
                  <a:extLst>
                    <a:ext uri="{9D8B030D-6E8A-4147-A177-3AD203B41FA5}">
                      <a16:colId xmlns:a16="http://schemas.microsoft.com/office/drawing/2014/main" val="3182886815"/>
                    </a:ext>
                  </a:extLst>
                </a:gridCol>
                <a:gridCol w="1631581">
                  <a:extLst>
                    <a:ext uri="{9D8B030D-6E8A-4147-A177-3AD203B41FA5}">
                      <a16:colId xmlns:a16="http://schemas.microsoft.com/office/drawing/2014/main" val="2920779055"/>
                    </a:ext>
                  </a:extLst>
                </a:gridCol>
                <a:gridCol w="1921946">
                  <a:extLst>
                    <a:ext uri="{9D8B030D-6E8A-4147-A177-3AD203B41FA5}">
                      <a16:colId xmlns:a16="http://schemas.microsoft.com/office/drawing/2014/main" val="4141193172"/>
                    </a:ext>
                  </a:extLst>
                </a:gridCol>
              </a:tblGrid>
              <a:tr h="149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рік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2021/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2022/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2023/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2024/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3714"/>
                  </a:ext>
                </a:extLst>
              </a:tr>
              <a:tr h="574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І ст.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36+1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30 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885155"/>
                  </a:ext>
                </a:extLst>
              </a:tr>
              <a:tr h="553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ІІст.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45+4(екстерни)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49 +1 екстерн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52 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151005"/>
                  </a:ext>
                </a:extLst>
              </a:tr>
              <a:tr h="553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Разом: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solidFill>
                            <a:schemeClr val="tx1"/>
                          </a:solidFill>
                          <a:effectLst/>
                        </a:rPr>
                        <a:t>85+1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464419"/>
                  </a:ext>
                </a:extLst>
              </a:tr>
              <a:tr h="5532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Аналіз 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solidFill>
                            <a:schemeClr val="tx1"/>
                          </a:solidFill>
                          <a:effectLst/>
                        </a:rPr>
                        <a:t>дітей 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дошкільній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групі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711569"/>
                  </a:ext>
                </a:extLst>
              </a:tr>
              <a:tr h="553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 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solidFill>
                            <a:schemeClr val="tx1"/>
                          </a:solidFill>
                          <a:effectLst/>
                        </a:rPr>
                        <a:t>15+2</a:t>
                      </a:r>
                      <a:endParaRPr lang="en-GB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15+3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 dirty="0">
                          <a:solidFill>
                            <a:schemeClr val="tx1"/>
                          </a:solidFill>
                          <a:effectLst/>
                        </a:rPr>
                        <a:t>20 </a:t>
                      </a:r>
                      <a:endParaRPr lang="en-GB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930143"/>
                  </a:ext>
                </a:extLst>
              </a:tr>
              <a:tr h="677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0">
                          <a:effectLst/>
                        </a:rPr>
                        <a:t>Разом у закладі</a:t>
                      </a:r>
                      <a:endParaRPr lang="en-GB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100+1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913630" algn="ctr"/>
                        </a:tabLst>
                      </a:pPr>
                      <a:r>
                        <a:rPr lang="uk-UA" sz="2000" b="1" dirty="0">
                          <a:solidFill>
                            <a:schemeClr val="tx1"/>
                          </a:solidFill>
                          <a:effectLst/>
                        </a:rPr>
                        <a:t>102 </a:t>
                      </a:r>
                      <a:endParaRPr lang="en-GB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620534"/>
                  </a:ext>
                </a:extLst>
              </a:tr>
            </a:tbl>
          </a:graphicData>
        </a:graphic>
      </p:graphicFrame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B86CDA94-833D-46F2-8B82-9475391DA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864199"/>
              </p:ext>
            </p:extLst>
          </p:nvPr>
        </p:nvGraphicFramePr>
        <p:xfrm>
          <a:off x="8883274" y="1503993"/>
          <a:ext cx="1396352" cy="4985297"/>
        </p:xfrm>
        <a:graphic>
          <a:graphicData uri="http://schemas.openxmlformats.org/drawingml/2006/table">
            <a:tbl>
              <a:tblPr/>
              <a:tblGrid>
                <a:gridCol w="1396352">
                  <a:extLst>
                    <a:ext uri="{9D8B030D-6E8A-4147-A177-3AD203B41FA5}">
                      <a16:colId xmlns:a16="http://schemas.microsoft.com/office/drawing/2014/main" val="1360149624"/>
                    </a:ext>
                  </a:extLst>
                </a:gridCol>
              </a:tblGrid>
              <a:tr h="4985297">
                <a:tc>
                  <a:txBody>
                    <a:bodyPr/>
                    <a:lstStyle/>
                    <a:p>
                      <a:pPr algn="ctr"/>
                      <a:r>
                        <a:rPr lang="uk-UA" b="1" dirty="0"/>
                        <a:t>2025/</a:t>
                      </a:r>
                    </a:p>
                    <a:p>
                      <a:pPr algn="ctr"/>
                      <a:r>
                        <a:rPr lang="uk-UA" b="1" dirty="0"/>
                        <a:t>2026</a:t>
                      </a:r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r>
                        <a:rPr lang="uk-UA" b="1" dirty="0"/>
                        <a:t>4+21</a:t>
                      </a:r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r>
                        <a:rPr lang="uk-UA" b="1" dirty="0"/>
                        <a:t> 43</a:t>
                      </a:r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r>
                        <a:rPr lang="uk-UA" b="1" dirty="0"/>
                        <a:t>  68</a:t>
                      </a:r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r>
                        <a:rPr lang="uk-UA" b="1" dirty="0"/>
                        <a:t> 13</a:t>
                      </a:r>
                    </a:p>
                    <a:p>
                      <a:pPr algn="ctr"/>
                      <a:endParaRPr lang="uk-UA" b="1" dirty="0"/>
                    </a:p>
                    <a:p>
                      <a:pPr algn="ctr"/>
                      <a:r>
                        <a:rPr lang="uk-UA" b="1" dirty="0"/>
                        <a:t>81</a:t>
                      </a:r>
                      <a:endParaRPr lang="en-GB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695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16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FFC000"/>
            </a:gs>
            <a:gs pos="55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2CF338-00D8-46C3-9C0D-FB4E7E16CEC4}"/>
              </a:ext>
            </a:extLst>
          </p:cNvPr>
          <p:cNvSpPr txBox="1"/>
          <p:nvPr/>
        </p:nvSpPr>
        <p:spPr>
          <a:xfrm>
            <a:off x="536028" y="268014"/>
            <a:ext cx="11366938" cy="6595139"/>
          </a:xfrm>
          <a:prstGeom prst="rect">
            <a:avLst/>
          </a:prstGeom>
          <a:gradFill>
            <a:gsLst>
              <a:gs pos="69014">
                <a:schemeClr val="accent6">
                  <a:lumMod val="40000"/>
                  <a:lumOff val="60000"/>
                </a:schemeClr>
              </a:gs>
              <a:gs pos="82964">
                <a:schemeClr val="accent6">
                  <a:lumMod val="60000"/>
                  <a:lumOff val="40000"/>
                </a:schemeClr>
              </a:gs>
              <a:gs pos="11000">
                <a:schemeClr val="accent6">
                  <a:lumMod val="60000"/>
                  <a:lumOff val="40000"/>
                </a:schemeClr>
              </a:gs>
              <a:gs pos="77000">
                <a:schemeClr val="accent6">
                  <a:lumMod val="60000"/>
                  <a:lumOff val="40000"/>
                </a:schemeClr>
              </a:gs>
              <a:gs pos="91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Робота з обдарованими та здібними учнями у 2025/2026 </a:t>
            </a:r>
            <a:r>
              <a:rPr kumimoji="0" 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н.р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Головною метою Концепції розвитку 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Поздимирської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гімназії   є творча особистість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Всього працювало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4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гуртки – 9 годин ( 0,5 ставки), зокрема: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«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Ігротехніків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         – 1 год, керівник 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Михалюк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Н.Г.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«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В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окального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співу»  -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   3 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год,  керівник Киричук О.В..,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   «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Козацько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</a:t>
            </a:r>
            <a:r>
              <a:rPr lang="en-GB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лицарськ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ий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рій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Козачата» середня група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год) - керівник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Мудрик М.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В.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          «Золота палітра» (2 год) – керівник  </a:t>
            </a:r>
            <a:r>
              <a:rPr kumimoji="0" lang="uk-UA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Стельмащук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Н.З.</a:t>
            </a:r>
            <a:endParaRPr kumimoji="0" lang="uk-U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Всього охоплено гуртками 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56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учнів </a:t>
            </a:r>
            <a:r>
              <a:rPr lang="uk-UA" b="1" dirty="0">
                <a:solidFill>
                  <a:prstClr val="black"/>
                </a:solidFill>
                <a:latin typeface="Calibri"/>
              </a:rPr>
              <a:t>2</a:t>
            </a:r>
            <a:r>
              <a:rPr kumimoji="0" lang="uk-U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- 9 класів. Іншими гуртками – 11 учнів. Серед них 5 дітей , які належать до пільгових категорій. </a:t>
            </a:r>
          </a:p>
          <a:p>
            <a:pPr indent="-635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Вус М., учень 9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класу, отримав І місце у міському та обласному  етапах Міжнародної олімпіади з правознавства (вчитель –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Буць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М.В.);                                                                                                                                                                                        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Козацько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лицарськ</a:t>
            </a: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ий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рій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«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Козачата» (середня група) - І місце у міському етапі військово – патріотичної гри «Джура»;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14 учнів 8-9 класів взяли участь у міській </a:t>
            </a:r>
            <a:r>
              <a:rPr lang="uk-UA" sz="1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туристсько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краєзнавчій спартакіаді (вчитель Яремчук М.А.).У номінації «лікарські рослини» Комар Максим, учень 9 класу, отримав І місце.                                                                                                                                     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Учні </a:t>
            </a:r>
            <a:r>
              <a:rPr lang="uk-UA" sz="1600" b="1" dirty="0">
                <a:solidFill>
                  <a:prstClr val="black"/>
                </a:solidFill>
              </a:rPr>
              <a:t>школи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 відзначені за участь у 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фестивалі сучасної патріотичної пісні «Ми з України» , «Тобі моя слава»</a:t>
            </a:r>
            <a:r>
              <a:rPr lang="uk-UA" sz="1600" b="1" dirty="0">
                <a:effectLst/>
                <a:ea typeface="Calibri" panose="020F0502020204030204" pitchFamily="34" charset="0"/>
              </a:rPr>
              <a:t> -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керівник </a:t>
            </a:r>
            <a:r>
              <a:rPr lang="uk-UA" sz="1600" b="1" dirty="0" err="1">
                <a:solidFill>
                  <a:prstClr val="black"/>
                </a:solidFill>
              </a:rPr>
              <a:t>Кіричук</a:t>
            </a:r>
            <a:r>
              <a:rPr lang="uk-UA" sz="1600" b="1" dirty="0">
                <a:solidFill>
                  <a:prstClr val="black"/>
                </a:solidFill>
              </a:rPr>
              <a:t> О.В.;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 учнів </a:t>
            </a:r>
            <a:r>
              <a:rPr lang="uk-UA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були учасниками 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конкурсу дитячих малюнків «Листівка щастя для друга» на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Міжнародному культурному порталі « Експеримент».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lvl="0">
              <a:defRPr/>
            </a:pPr>
            <a:r>
              <a:rPr lang="uk-UA" sz="2000" b="1" dirty="0">
                <a:solidFill>
                  <a:prstClr val="black"/>
                </a:solidFill>
              </a:rPr>
              <a:t> Із 202 учасників - 92 учні 2 -9 </a:t>
            </a:r>
            <a:r>
              <a:rPr lang="uk-UA" sz="2000" b="1" dirty="0" err="1">
                <a:solidFill>
                  <a:prstClr val="black"/>
                </a:solidFill>
              </a:rPr>
              <a:t>кл</a:t>
            </a:r>
            <a:r>
              <a:rPr lang="uk-UA" sz="2000" b="1" dirty="0">
                <a:solidFill>
                  <a:prstClr val="black"/>
                </a:solidFill>
              </a:rPr>
              <a:t>. -</a:t>
            </a:r>
            <a:r>
              <a:rPr lang="uk-UA" sz="2000" b="1" dirty="0">
                <a:effectLst/>
                <a:ea typeface="Times New Roman" panose="02020603050405020304" pitchFamily="18" charset="0"/>
              </a:rPr>
              <a:t> переможці – </a:t>
            </a:r>
            <a:r>
              <a:rPr lang="uk-UA" sz="2000" b="1" dirty="0" err="1">
                <a:effectLst/>
                <a:ea typeface="Times New Roman" panose="02020603050405020304" pitchFamily="18" charset="0"/>
              </a:rPr>
              <a:t>конкурсів,</a:t>
            </a:r>
            <a:r>
              <a:rPr lang="uk-UA" sz="2000" b="1" dirty="0" err="1">
                <a:ea typeface="Times New Roman" panose="02020603050405020304" pitchFamily="18" charset="0"/>
              </a:rPr>
              <a:t>олімпіад</a:t>
            </a:r>
            <a:r>
              <a:rPr lang="uk-UA" sz="2000" b="1" dirty="0">
                <a:ea typeface="Times New Roman" panose="02020603050405020304" pitchFamily="18" charset="0"/>
              </a:rPr>
              <a:t> ,зокрема онлайн: </a:t>
            </a:r>
            <a:r>
              <a:rPr lang="uk-UA" sz="2000" b="1" dirty="0">
                <a:effectLst/>
                <a:ea typeface="Times New Roman" panose="02020603050405020304" pitchFamily="18" charset="0"/>
              </a:rPr>
              <a:t>«Таємниця генія Шевченка, 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 </a:t>
            </a:r>
            <a:r>
              <a:rPr lang="en-GB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Захисники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Захисниці</a:t>
            </a: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України</a:t>
            </a:r>
            <a:r>
              <a:rPr lang="uk-UA" sz="2000" b="1" dirty="0">
                <a:effectLst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prstClr val="black"/>
                </a:solidFill>
              </a:rPr>
              <a:t>,</a:t>
            </a:r>
            <a:r>
              <a:rPr lang="uk-UA" sz="2000" b="1" dirty="0">
                <a:ea typeface="Times New Roman" panose="02020603050405020304" pitchFamily="18" charset="0"/>
              </a:rPr>
              <a:t>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«Українське народознавство», «Знавці мови», «Соняшник»,  «Кенгуру», «Колосок», «Л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евеня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»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та 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ін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10337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accent4">
                <a:lumMod val="40000"/>
                <a:lumOff val="60000"/>
              </a:schemeClr>
            </a:gs>
            <a:gs pos="62000">
              <a:schemeClr val="accent4">
                <a:lumMod val="20000"/>
                <a:lumOff val="80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F2408F-E4EE-4427-8A9C-E38983ECBD87}"/>
              </a:ext>
            </a:extLst>
          </p:cNvPr>
          <p:cNvSpPr txBox="1"/>
          <p:nvPr/>
        </p:nvSpPr>
        <p:spPr>
          <a:xfrm>
            <a:off x="241739" y="204952"/>
            <a:ext cx="11708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Здобувачі освіти додатково займаються після уроків  у різних гуртках та секціях в </a:t>
            </a:r>
            <a:r>
              <a:rPr kumimoji="0" lang="uk-U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м.Червонограді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які обирають за своїми уподобаннями та можливостями.                                 Тому узагальнена таблиця охоплення гуртками учнів школи така: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C7F0DE4D-38F4-446E-B98F-B6DA2D5B8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102912"/>
              </p:ext>
            </p:extLst>
          </p:nvPr>
        </p:nvGraphicFramePr>
        <p:xfrm>
          <a:off x="1008994" y="1655380"/>
          <a:ext cx="9254359" cy="4997672"/>
        </p:xfrm>
        <a:graphic>
          <a:graphicData uri="http://schemas.openxmlformats.org/drawingml/2006/table">
            <a:tbl>
              <a:tblPr/>
              <a:tblGrid>
                <a:gridCol w="786437">
                  <a:extLst>
                    <a:ext uri="{9D8B030D-6E8A-4147-A177-3AD203B41FA5}">
                      <a16:colId xmlns:a16="http://schemas.microsoft.com/office/drawing/2014/main" val="1700774948"/>
                    </a:ext>
                  </a:extLst>
                </a:gridCol>
                <a:gridCol w="409103">
                  <a:extLst>
                    <a:ext uri="{9D8B030D-6E8A-4147-A177-3AD203B41FA5}">
                      <a16:colId xmlns:a16="http://schemas.microsoft.com/office/drawing/2014/main" val="211245223"/>
                    </a:ext>
                  </a:extLst>
                </a:gridCol>
                <a:gridCol w="548677">
                  <a:extLst>
                    <a:ext uri="{9D8B030D-6E8A-4147-A177-3AD203B41FA5}">
                      <a16:colId xmlns:a16="http://schemas.microsoft.com/office/drawing/2014/main" val="1389316089"/>
                    </a:ext>
                  </a:extLst>
                </a:gridCol>
                <a:gridCol w="548677">
                  <a:extLst>
                    <a:ext uri="{9D8B030D-6E8A-4147-A177-3AD203B41FA5}">
                      <a16:colId xmlns:a16="http://schemas.microsoft.com/office/drawing/2014/main" val="2134069927"/>
                    </a:ext>
                  </a:extLst>
                </a:gridCol>
                <a:gridCol w="677664">
                  <a:extLst>
                    <a:ext uri="{9D8B030D-6E8A-4147-A177-3AD203B41FA5}">
                      <a16:colId xmlns:a16="http://schemas.microsoft.com/office/drawing/2014/main" val="1533596476"/>
                    </a:ext>
                  </a:extLst>
                </a:gridCol>
                <a:gridCol w="677664">
                  <a:extLst>
                    <a:ext uri="{9D8B030D-6E8A-4147-A177-3AD203B41FA5}">
                      <a16:colId xmlns:a16="http://schemas.microsoft.com/office/drawing/2014/main" val="2706005935"/>
                    </a:ext>
                  </a:extLst>
                </a:gridCol>
                <a:gridCol w="438942">
                  <a:extLst>
                    <a:ext uri="{9D8B030D-6E8A-4147-A177-3AD203B41FA5}">
                      <a16:colId xmlns:a16="http://schemas.microsoft.com/office/drawing/2014/main" val="2360495795"/>
                    </a:ext>
                  </a:extLst>
                </a:gridCol>
                <a:gridCol w="438942">
                  <a:extLst>
                    <a:ext uri="{9D8B030D-6E8A-4147-A177-3AD203B41FA5}">
                      <a16:colId xmlns:a16="http://schemas.microsoft.com/office/drawing/2014/main" val="237559690"/>
                    </a:ext>
                  </a:extLst>
                </a:gridCol>
                <a:gridCol w="682478">
                  <a:extLst>
                    <a:ext uri="{9D8B030D-6E8A-4147-A177-3AD203B41FA5}">
                      <a16:colId xmlns:a16="http://schemas.microsoft.com/office/drawing/2014/main" val="2985874337"/>
                    </a:ext>
                  </a:extLst>
                </a:gridCol>
                <a:gridCol w="682478">
                  <a:extLst>
                    <a:ext uri="{9D8B030D-6E8A-4147-A177-3AD203B41FA5}">
                      <a16:colId xmlns:a16="http://schemas.microsoft.com/office/drawing/2014/main" val="1317005951"/>
                    </a:ext>
                  </a:extLst>
                </a:gridCol>
                <a:gridCol w="682478">
                  <a:extLst>
                    <a:ext uri="{9D8B030D-6E8A-4147-A177-3AD203B41FA5}">
                      <a16:colId xmlns:a16="http://schemas.microsoft.com/office/drawing/2014/main" val="1273298252"/>
                    </a:ext>
                  </a:extLst>
                </a:gridCol>
                <a:gridCol w="438942">
                  <a:extLst>
                    <a:ext uri="{9D8B030D-6E8A-4147-A177-3AD203B41FA5}">
                      <a16:colId xmlns:a16="http://schemas.microsoft.com/office/drawing/2014/main" val="1316862758"/>
                    </a:ext>
                  </a:extLst>
                </a:gridCol>
                <a:gridCol w="877883">
                  <a:extLst>
                    <a:ext uri="{9D8B030D-6E8A-4147-A177-3AD203B41FA5}">
                      <a16:colId xmlns:a16="http://schemas.microsoft.com/office/drawing/2014/main" val="4081393997"/>
                    </a:ext>
                  </a:extLst>
                </a:gridCol>
                <a:gridCol w="1363994">
                  <a:extLst>
                    <a:ext uri="{9D8B030D-6E8A-4147-A177-3AD203B41FA5}">
                      <a16:colId xmlns:a16="http://schemas.microsoft.com/office/drawing/2014/main" val="2598396826"/>
                    </a:ext>
                  </a:extLst>
                </a:gridCol>
              </a:tblGrid>
              <a:tr h="507590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 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Кількість учнів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Залучено в гуртки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39929"/>
                  </a:ext>
                </a:extLst>
              </a:tr>
              <a:tr h="15919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ЗНЗ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СЮТ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БДЮТС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БДЮТЧ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ЦЕНТУМ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ДЮСШ №1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ДЮСШ №2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u="sng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Разом у ЗНЗ та ЗПО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 мистецтв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Інші заклади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u="sng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РАЗОМ</a:t>
                      </a: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400" b="1" u="sng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залучено в гуртки  </a:t>
                      </a: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(к-ть і відсоток)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45939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44,4 %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551376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643666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087191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62,5%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451011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92,3%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258541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87,5%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361458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uk-UA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28,5 %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670953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8кл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73,3%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659821"/>
                  </a:ext>
                </a:extLst>
              </a:tr>
              <a:tr h="260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85.7%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977458"/>
                  </a:ext>
                </a:extLst>
              </a:tr>
              <a:tr h="556711"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Ра-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зом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77,5%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033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993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accent6">
                <a:lumMod val="60000"/>
                <a:lumOff val="40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401E81-2CC5-4DD2-8636-CD9FB15B2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6" y="220716"/>
            <a:ext cx="11792607" cy="64495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4AF4AA-6A99-4C61-9EE7-A9135640EECA}"/>
              </a:ext>
            </a:extLst>
          </p:cNvPr>
          <p:cNvSpPr txBox="1"/>
          <p:nvPr/>
        </p:nvSpPr>
        <p:spPr>
          <a:xfrm>
            <a:off x="2873828" y="677917"/>
            <a:ext cx="8493109" cy="164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algn="l" rtl="0" eaLnBrk="1" fontAlgn="b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GB" sz="24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b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GB" sz="2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A05052-F16F-41A7-9E25-109175B94FE4}"/>
              </a:ext>
            </a:extLst>
          </p:cNvPr>
          <p:cNvSpPr txBox="1"/>
          <p:nvPr/>
        </p:nvSpPr>
        <p:spPr>
          <a:xfrm>
            <a:off x="3229897" y="677917"/>
            <a:ext cx="8314403" cy="704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РОЗДІЛ ІІІ. ОЦІНКА ПЕДАГОГІЧНОЇ ДІЯЛЬНОСТІ ПЕДАГОГІЧНИХ ПРАЦІВНИКІВ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За результатами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атестації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у 2026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році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Михалюк Е.</a:t>
            </a:r>
            <a:r>
              <a:rPr lang="ru-RU" sz="2000" b="1" dirty="0">
                <a:solidFill>
                  <a:srgbClr val="212121"/>
                </a:solidFill>
                <a:ea typeface="Times New Roman" panose="02020603050405020304" pitchFamily="18" charset="0"/>
              </a:rPr>
              <a:t>Т</a:t>
            </a:r>
            <a:r>
              <a:rPr lang="ru-RU" sz="2000" b="1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rgbClr val="212121"/>
                </a:solidFill>
                <a:ea typeface="Times New Roman" panose="02020603050405020304" pitchFamily="18" charset="0"/>
              </a:rPr>
              <a:t>, заступник директора з НВР, </a:t>
            </a:r>
            <a:r>
              <a:rPr lang="ru-RU" sz="2000" b="1" dirty="0" err="1">
                <a:solidFill>
                  <a:srgbClr val="212121"/>
                </a:solidFill>
                <a:ea typeface="Times New Roman" panose="02020603050405020304" pitchFamily="18" charset="0"/>
              </a:rPr>
              <a:t>відповідає</a:t>
            </a:r>
            <a:r>
              <a:rPr lang="ru-RU" sz="2000" b="1" dirty="0">
                <a:solidFill>
                  <a:srgbClr val="212121"/>
                </a:solidFill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212121"/>
                </a:solidFill>
                <a:ea typeface="Times New Roman" panose="02020603050405020304" pitchFamily="18" charset="0"/>
              </a:rPr>
              <a:t>займаній</a:t>
            </a:r>
            <a:r>
              <a:rPr lang="ru-RU" sz="2000" b="1" dirty="0">
                <a:solidFill>
                  <a:srgbClr val="212121"/>
                </a:solidFill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212121"/>
                </a:solidFill>
                <a:ea typeface="Times New Roman" panose="02020603050405020304" pitchFamily="18" charset="0"/>
              </a:rPr>
              <a:t>посаді</a:t>
            </a:r>
            <a:r>
              <a:rPr lang="ru-RU" sz="2000" b="1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 . </a:t>
            </a: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 2.3.1.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Заклад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освіти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сприяє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формуванню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здобувачів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освіти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відповідального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ставлення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результатів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навчання</a:t>
            </a:r>
            <a:r>
              <a:rPr lang="uk-UA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-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відповідально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ставляться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учні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до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процесу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навчання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отримують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допомогу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навчальній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діяльності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r>
              <a:rPr lang="uk-UA" sz="1400" dirty="0"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Відповіді учнів:</a:t>
            </a:r>
            <a:r>
              <a:rPr lang="uk-UA" sz="1400" b="1" dirty="0"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 мене підтримують, вірять в мене і мої успіхи, поважають. На моє прохання вчителі мені допомагають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Із  25 -и опитаних: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48,1% - так, усі;</a:t>
            </a: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46,1% - так, але не всі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1учень –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ні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15000"/>
              </a:lnSpc>
              <a:spcAft>
                <a:spcPts val="1000"/>
              </a:spcAft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98,3 % батьків задоволені організацією освітнього процесу у закладі освіти; </a:t>
            </a:r>
          </a:p>
          <a:p>
            <a:pPr indent="228600" algn="just">
              <a:lnSpc>
                <a:spcPct val="115000"/>
              </a:lnSpc>
              <a:spcAft>
                <a:spcPts val="1000"/>
              </a:spcAft>
            </a:pPr>
            <a:r>
              <a:rPr lang="uk-UA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1,7 % - незадоволені, але не вказали, чим саме.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">
              <a:lnSpc>
                <a:spcPct val="115000"/>
              </a:lnSpc>
              <a:spcAft>
                <a:spcPts val="10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rgbClr val="212121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666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rgbClr val="BBD4C6"/>
            </a:gs>
            <a:gs pos="43000">
              <a:schemeClr val="accent6">
                <a:lumMod val="40000"/>
                <a:lumOff val="60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6FB0A8-1ADE-4453-A5FA-1E0286EC782E}"/>
              </a:ext>
            </a:extLst>
          </p:cNvPr>
          <p:cNvSpPr txBox="1"/>
          <p:nvPr/>
        </p:nvSpPr>
        <p:spPr>
          <a:xfrm>
            <a:off x="648929" y="309716"/>
            <a:ext cx="11297265" cy="643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Робота ЗО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була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спрямована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всебічне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охоплення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випускників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повною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середньою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освітою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здійснювався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контроль за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навчанням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наявності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підтверджують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подальше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навчання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працевлаштування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випускників</a:t>
            </a: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" indent="-1905" algn="just">
              <a:lnSpc>
                <a:spcPct val="115000"/>
              </a:lnSpc>
              <a:spcAft>
                <a:spcPts val="1000"/>
              </a:spcAft>
            </a:pP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ED20EC91-FC35-45F8-AF2B-FA3EFE68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15876"/>
              </p:ext>
            </p:extLst>
          </p:nvPr>
        </p:nvGraphicFramePr>
        <p:xfrm>
          <a:off x="1873045" y="1828800"/>
          <a:ext cx="7639662" cy="4468760"/>
        </p:xfrm>
        <a:graphic>
          <a:graphicData uri="http://schemas.openxmlformats.org/drawingml/2006/table">
            <a:tbl>
              <a:tblPr/>
              <a:tblGrid>
                <a:gridCol w="1368090">
                  <a:extLst>
                    <a:ext uri="{9D8B030D-6E8A-4147-A177-3AD203B41FA5}">
                      <a16:colId xmlns:a16="http://schemas.microsoft.com/office/drawing/2014/main" val="3279091655"/>
                    </a:ext>
                  </a:extLst>
                </a:gridCol>
                <a:gridCol w="1384280">
                  <a:extLst>
                    <a:ext uri="{9D8B030D-6E8A-4147-A177-3AD203B41FA5}">
                      <a16:colId xmlns:a16="http://schemas.microsoft.com/office/drawing/2014/main" val="4092549177"/>
                    </a:ext>
                  </a:extLst>
                </a:gridCol>
                <a:gridCol w="1537247">
                  <a:extLst>
                    <a:ext uri="{9D8B030D-6E8A-4147-A177-3AD203B41FA5}">
                      <a16:colId xmlns:a16="http://schemas.microsoft.com/office/drawing/2014/main" val="179181121"/>
                    </a:ext>
                  </a:extLst>
                </a:gridCol>
                <a:gridCol w="1384280">
                  <a:extLst>
                    <a:ext uri="{9D8B030D-6E8A-4147-A177-3AD203B41FA5}">
                      <a16:colId xmlns:a16="http://schemas.microsoft.com/office/drawing/2014/main" val="588354264"/>
                    </a:ext>
                  </a:extLst>
                </a:gridCol>
                <a:gridCol w="1965765">
                  <a:extLst>
                    <a:ext uri="{9D8B030D-6E8A-4147-A177-3AD203B41FA5}">
                      <a16:colId xmlns:a16="http://schemas.microsoft.com/office/drawing/2014/main" val="1300240203"/>
                    </a:ext>
                  </a:extLst>
                </a:gridCol>
              </a:tblGrid>
              <a:tr h="2098764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всього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навчалося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випускників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9класу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10-11 кл. 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Ліцеї,коледжі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% учнів, які не продовж навч. після 9 кл.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Рік випуску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344233"/>
                  </a:ext>
                </a:extLst>
              </a:tr>
              <a:tr h="592499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2022/2023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322188"/>
                  </a:ext>
                </a:extLst>
              </a:tr>
              <a:tr h="592499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2023/2024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49619"/>
                  </a:ext>
                </a:extLst>
              </a:tr>
              <a:tr h="592499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15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2024-2025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179188"/>
                  </a:ext>
                </a:extLst>
              </a:tr>
              <a:tr h="592499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0%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2025 - 2026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009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554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832">
              <a:schemeClr val="accent6">
                <a:lumMod val="40000"/>
                <a:lumOff val="60000"/>
              </a:schemeClr>
            </a:gs>
            <a:gs pos="0">
              <a:schemeClr val="accent6">
                <a:lumMod val="20000"/>
                <a:lumOff val="80000"/>
              </a:schemeClr>
            </a:gs>
            <a:gs pos="86000">
              <a:schemeClr val="accent1">
                <a:lumMod val="45000"/>
                <a:lumOff val="55000"/>
              </a:schemeClr>
            </a:gs>
            <a:gs pos="91000">
              <a:schemeClr val="accent4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710DC7B9-51C8-4BF5-9949-B8A850493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860047"/>
              </p:ext>
            </p:extLst>
          </p:nvPr>
        </p:nvGraphicFramePr>
        <p:xfrm>
          <a:off x="1028700" y="2794000"/>
          <a:ext cx="10274300" cy="323319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21239">
                  <a:extLst>
                    <a:ext uri="{9D8B030D-6E8A-4147-A177-3AD203B41FA5}">
                      <a16:colId xmlns:a16="http://schemas.microsoft.com/office/drawing/2014/main" val="2148099158"/>
                    </a:ext>
                  </a:extLst>
                </a:gridCol>
                <a:gridCol w="1120912">
                  <a:extLst>
                    <a:ext uri="{9D8B030D-6E8A-4147-A177-3AD203B41FA5}">
                      <a16:colId xmlns:a16="http://schemas.microsoft.com/office/drawing/2014/main" val="2120569349"/>
                    </a:ext>
                  </a:extLst>
                </a:gridCol>
                <a:gridCol w="895933">
                  <a:extLst>
                    <a:ext uri="{9D8B030D-6E8A-4147-A177-3AD203B41FA5}">
                      <a16:colId xmlns:a16="http://schemas.microsoft.com/office/drawing/2014/main" val="364718135"/>
                    </a:ext>
                  </a:extLst>
                </a:gridCol>
                <a:gridCol w="716747">
                  <a:extLst>
                    <a:ext uri="{9D8B030D-6E8A-4147-A177-3AD203B41FA5}">
                      <a16:colId xmlns:a16="http://schemas.microsoft.com/office/drawing/2014/main" val="2401937675"/>
                    </a:ext>
                  </a:extLst>
                </a:gridCol>
                <a:gridCol w="987516">
                  <a:extLst>
                    <a:ext uri="{9D8B030D-6E8A-4147-A177-3AD203B41FA5}">
                      <a16:colId xmlns:a16="http://schemas.microsoft.com/office/drawing/2014/main" val="4098667877"/>
                    </a:ext>
                  </a:extLst>
                </a:gridCol>
                <a:gridCol w="987516">
                  <a:extLst>
                    <a:ext uri="{9D8B030D-6E8A-4147-A177-3AD203B41FA5}">
                      <a16:colId xmlns:a16="http://schemas.microsoft.com/office/drawing/2014/main" val="552181733"/>
                    </a:ext>
                  </a:extLst>
                </a:gridCol>
                <a:gridCol w="453940">
                  <a:extLst>
                    <a:ext uri="{9D8B030D-6E8A-4147-A177-3AD203B41FA5}">
                      <a16:colId xmlns:a16="http://schemas.microsoft.com/office/drawing/2014/main" val="3534142329"/>
                    </a:ext>
                  </a:extLst>
                </a:gridCol>
                <a:gridCol w="423078">
                  <a:extLst>
                    <a:ext uri="{9D8B030D-6E8A-4147-A177-3AD203B41FA5}">
                      <a16:colId xmlns:a16="http://schemas.microsoft.com/office/drawing/2014/main" val="3728640190"/>
                    </a:ext>
                  </a:extLst>
                </a:gridCol>
                <a:gridCol w="705798">
                  <a:extLst>
                    <a:ext uri="{9D8B030D-6E8A-4147-A177-3AD203B41FA5}">
                      <a16:colId xmlns:a16="http://schemas.microsoft.com/office/drawing/2014/main" val="3065677536"/>
                    </a:ext>
                  </a:extLst>
                </a:gridCol>
                <a:gridCol w="705798">
                  <a:extLst>
                    <a:ext uri="{9D8B030D-6E8A-4147-A177-3AD203B41FA5}">
                      <a16:colId xmlns:a16="http://schemas.microsoft.com/office/drawing/2014/main" val="2025398153"/>
                    </a:ext>
                  </a:extLst>
                </a:gridCol>
                <a:gridCol w="846160">
                  <a:extLst>
                    <a:ext uri="{9D8B030D-6E8A-4147-A177-3AD203B41FA5}">
                      <a16:colId xmlns:a16="http://schemas.microsoft.com/office/drawing/2014/main" val="1231401415"/>
                    </a:ext>
                  </a:extLst>
                </a:gridCol>
                <a:gridCol w="909663">
                  <a:extLst>
                    <a:ext uri="{9D8B030D-6E8A-4147-A177-3AD203B41FA5}">
                      <a16:colId xmlns:a16="http://schemas.microsoft.com/office/drawing/2014/main" val="918066904"/>
                    </a:ext>
                  </a:extLst>
                </a:gridCol>
              </a:tblGrid>
              <a:tr h="6858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Навчальний рік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Всього вчителів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Освіта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Кваліфікаційна категорія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Звання та нагороди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Молоді спеціалісти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28101985"/>
                  </a:ext>
                </a:extLst>
              </a:tr>
              <a:tr h="5238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вища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 err="1">
                          <a:effectLst/>
                        </a:rPr>
                        <a:t>Н.вища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 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вища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І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ІІ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спеціалістт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Старший учитель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Вчитель-методист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 vert="vert27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37520224"/>
                  </a:ext>
                </a:extLst>
              </a:tr>
              <a:tr h="228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2021-2022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21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13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07002087"/>
                  </a:ext>
                </a:extLst>
              </a:tr>
              <a:tr h="228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2022-2023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13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5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78898106"/>
                  </a:ext>
                </a:extLst>
              </a:tr>
              <a:tr h="346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2023/2024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19+2 сумісники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15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4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99141019"/>
                  </a:ext>
                </a:extLst>
              </a:tr>
              <a:tr h="1220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2024-2025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2025- 2026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17+3 </a:t>
                      </a:r>
                      <a:r>
                        <a:rPr lang="ru-RU" sz="1100" dirty="0" err="1">
                          <a:effectLst/>
                        </a:rPr>
                        <a:t>сумісники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17+ 3 </a:t>
                      </a:r>
                      <a:r>
                        <a:rPr lang="ru-RU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сумісники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14+3 </a:t>
                      </a:r>
                      <a:r>
                        <a:rPr lang="uk-UA" sz="1100" dirty="0" err="1">
                          <a:effectLst/>
                        </a:rPr>
                        <a:t>сумісн</a:t>
                      </a:r>
                      <a:endParaRPr lang="uk-UA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15+ 3 сумісники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12+3 сум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12+ 3 </a:t>
                      </a:r>
                      <a:r>
                        <a:rPr lang="uk-UA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10+2 </a:t>
                      </a:r>
                      <a:r>
                        <a:rPr lang="uk-UA" sz="1100" dirty="0" err="1">
                          <a:effectLst/>
                        </a:rPr>
                        <a:t>сумісн</a:t>
                      </a:r>
                      <a:endParaRPr lang="uk-UA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8+2 </a:t>
                      </a:r>
                      <a:r>
                        <a:rPr lang="uk-UA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6" marR="61356" marT="0" marB="0">
                    <a:gradFill>
                      <a:gsLst>
                        <a:gs pos="69832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86000">
                          <a:schemeClr val="accent1">
                            <a:lumMod val="45000"/>
                            <a:lumOff val="55000"/>
                          </a:schemeClr>
                        </a:gs>
                        <a:gs pos="91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3873429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3ABB94E-1E7C-4B4C-ADE1-B39E1BF2DC8A}"/>
              </a:ext>
            </a:extLst>
          </p:cNvPr>
          <p:cNvSpPr txBox="1"/>
          <p:nvPr/>
        </p:nvSpPr>
        <p:spPr>
          <a:xfrm>
            <a:off x="800100" y="222465"/>
            <a:ext cx="10617200" cy="2046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КАДРОВЕ ЗАБЕЗПЕЧЕННЯ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2025/2026 навчальному році у школі працювало 19 педагогічних працівників,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них 3 - сумісники,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тому числі 1 директор, 1 заступник з навчально-виховної роботи,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педагоги-організатори (1ставка),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93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498">
              <a:schemeClr val="accent6">
                <a:lumMod val="40000"/>
                <a:lumOff val="60000"/>
              </a:schemeClr>
            </a:gs>
            <a:gs pos="0">
              <a:schemeClr val="accent6">
                <a:lumMod val="20000"/>
                <a:lumOff val="80000"/>
              </a:schemeClr>
            </a:gs>
            <a:gs pos="86000">
              <a:schemeClr val="accent4">
                <a:lumMod val="20000"/>
                <a:lumOff val="80000"/>
              </a:schemeClr>
            </a:gs>
            <a:gs pos="9100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131992-6635-4EC7-9425-8A811479DA0A}"/>
              </a:ext>
            </a:extLst>
          </p:cNvPr>
          <p:cNvSpPr txBox="1"/>
          <p:nvPr/>
        </p:nvSpPr>
        <p:spPr>
          <a:xfrm>
            <a:off x="425669" y="220717"/>
            <a:ext cx="11220231" cy="2641044"/>
          </a:xfrm>
          <a:prstGeom prst="rect">
            <a:avLst/>
          </a:prstGeom>
          <a:gradFill>
            <a:gsLst>
              <a:gs pos="72498">
                <a:schemeClr val="accent6">
                  <a:lumMod val="40000"/>
                  <a:lumOff val="60000"/>
                </a:schemeClr>
              </a:gs>
              <a:gs pos="0">
                <a:schemeClr val="accent6">
                  <a:lumMod val="20000"/>
                  <a:lumOff val="80000"/>
                </a:schemeClr>
              </a:gs>
              <a:gs pos="86000">
                <a:schemeClr val="accent4">
                  <a:lumMod val="20000"/>
                  <a:lumOff val="80000"/>
                </a:schemeClr>
              </a:gs>
              <a:gs pos="91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КАДРОВЕ ЗАБЕЗПЕЧЕННЯ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2025/2026 навчальному році у школі працює 20 педагогічних працівників,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них 3 - сумісники,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тому числі 1 директор, 1 заступник з навчально-виховної роботи,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педагоги-організатори (1ставка),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F2A6F226-67C5-4D53-A053-E6A5255D8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647148"/>
              </p:ext>
            </p:extLst>
          </p:nvPr>
        </p:nvGraphicFramePr>
        <p:xfrm>
          <a:off x="1628775" y="2159000"/>
          <a:ext cx="8105726" cy="3670309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45798">
                  <a:extLst>
                    <a:ext uri="{9D8B030D-6E8A-4147-A177-3AD203B41FA5}">
                      <a16:colId xmlns:a16="http://schemas.microsoft.com/office/drawing/2014/main" val="1800284451"/>
                    </a:ext>
                  </a:extLst>
                </a:gridCol>
                <a:gridCol w="1046136">
                  <a:extLst>
                    <a:ext uri="{9D8B030D-6E8A-4147-A177-3AD203B41FA5}">
                      <a16:colId xmlns:a16="http://schemas.microsoft.com/office/drawing/2014/main" val="1471685047"/>
                    </a:ext>
                  </a:extLst>
                </a:gridCol>
                <a:gridCol w="836165">
                  <a:extLst>
                    <a:ext uri="{9D8B030D-6E8A-4147-A177-3AD203B41FA5}">
                      <a16:colId xmlns:a16="http://schemas.microsoft.com/office/drawing/2014/main" val="4190107498"/>
                    </a:ext>
                  </a:extLst>
                </a:gridCol>
                <a:gridCol w="668931">
                  <a:extLst>
                    <a:ext uri="{9D8B030D-6E8A-4147-A177-3AD203B41FA5}">
                      <a16:colId xmlns:a16="http://schemas.microsoft.com/office/drawing/2014/main" val="457665552"/>
                    </a:ext>
                  </a:extLst>
                </a:gridCol>
                <a:gridCol w="782871">
                  <a:extLst>
                    <a:ext uri="{9D8B030D-6E8A-4147-A177-3AD203B41FA5}">
                      <a16:colId xmlns:a16="http://schemas.microsoft.com/office/drawing/2014/main" val="950855429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1730045256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51364457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2148593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52130671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569520179"/>
                    </a:ext>
                  </a:extLst>
                </a:gridCol>
              </a:tblGrid>
              <a:tr h="66344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Навчальний рік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Всього вчителів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Освіта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Кваліфікаційна категорія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Звання та нагороди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69801"/>
                  </a:ext>
                </a:extLst>
              </a:tr>
              <a:tr h="13399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Вища освіта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Н.вища освіта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Вища катег.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І  катег.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ІІ катег.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спеціаліст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Старший       учитель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Вчитель -    методист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40578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17+2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280717"/>
                  </a:ext>
                </a:extLst>
              </a:tr>
              <a:tr h="5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17+3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14+3 </a:t>
                      </a:r>
                      <a:r>
                        <a:rPr lang="uk-UA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12+3 сум.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10+2 </a:t>
                      </a:r>
                      <a:r>
                        <a:rPr lang="uk-UA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474554"/>
                  </a:ext>
                </a:extLst>
              </a:tr>
              <a:tr h="5476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2025-2026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17+3 </a:t>
                      </a:r>
                      <a:r>
                        <a:rPr lang="uk-UA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15+3 </a:t>
                      </a:r>
                      <a:r>
                        <a:rPr lang="uk-UA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сумісн</a:t>
                      </a: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12+3 сум.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10+2 сум.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918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00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86000">
              <a:schemeClr val="accent1">
                <a:lumMod val="45000"/>
                <a:lumOff val="55000"/>
              </a:schemeClr>
            </a:gs>
            <a:gs pos="79894">
              <a:schemeClr val="accent4">
                <a:lumMod val="20000"/>
                <a:lumOff val="80000"/>
              </a:schemeClr>
            </a:gs>
            <a:gs pos="91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A9E6F5-9B61-4B5E-A400-2C6FCB099002}"/>
              </a:ext>
            </a:extLst>
          </p:cNvPr>
          <p:cNvSpPr txBox="1"/>
          <p:nvPr/>
        </p:nvSpPr>
        <p:spPr>
          <a:xfrm>
            <a:off x="709448" y="331076"/>
            <a:ext cx="1116198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дошкільному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підрозділі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одна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різновікова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група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від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3 до 6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років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На початок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навчального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року – 15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дітей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, на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кінець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– 13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дітей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З них: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5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дітей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старшого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дошкільного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віку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( 5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років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5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дітей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середнього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дошкільного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віку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(4 роки.),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3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дітей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молодшого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дошкільного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віку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(3  роки).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9A3179-FE98-4D0E-966B-4CFBDCB2EA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/>
        </p:blipFill>
        <p:spPr>
          <a:xfrm>
            <a:off x="4180856" y="3665483"/>
            <a:ext cx="4464000" cy="29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4DFDE2-7E1D-4FFA-82B9-5C2EB52F3C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" b="12194"/>
          <a:stretch/>
        </p:blipFill>
        <p:spPr>
          <a:xfrm>
            <a:off x="735115" y="2806091"/>
            <a:ext cx="3117132" cy="35021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EA8F61-E435-4FD0-96BC-634A19B9FF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r="3746" b="16037"/>
          <a:stretch/>
        </p:blipFill>
        <p:spPr>
          <a:xfrm rot="670396">
            <a:off x="7215557" y="1837629"/>
            <a:ext cx="4435366" cy="27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07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754">
              <a:schemeClr val="accent4">
                <a:lumMod val="20000"/>
                <a:lumOff val="80000"/>
              </a:schemeClr>
            </a:gs>
            <a:gs pos="0">
              <a:schemeClr val="accent6"/>
            </a:gs>
            <a:gs pos="86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B75F86-1DF8-4D88-BE58-0B6C1E306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12" y="571500"/>
            <a:ext cx="107205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644534-9A96-4EB7-9785-3CA1DFE75C41}"/>
              </a:ext>
            </a:extLst>
          </p:cNvPr>
          <p:cNvSpPr txBox="1"/>
          <p:nvPr/>
        </p:nvSpPr>
        <p:spPr>
          <a:xfrm>
            <a:off x="3935186" y="1056290"/>
            <a:ext cx="6895724" cy="3960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1504950" algn="l"/>
              </a:tabLst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 о з д і л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kumimoji="0" lang="uk-UA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1504950" algn="l"/>
              </a:tabLst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УПРАВЛІНСЬКІ ПРОЦЕСИ ЗАКЛАДУ ОСВІТИ        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1504950" algn="l"/>
              </a:tabLst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кладена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циклограма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внутрішкільного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контролю                                                                                                                         2. Проведено </a:t>
            </a:r>
            <a:r>
              <a:rPr lang="ru-RU" sz="2000" b="1" dirty="0">
                <a:solidFill>
                  <a:prstClr val="black"/>
                </a:solidFill>
                <a:latin typeface="Calibri"/>
              </a:rPr>
              <a:t>9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засідань педагогічних рад , наради при директору та заступнику директора з НВР;                                                                              3.Забезпечується соціальний захист працівників;                                                                               4.Освітній  процесу організований на засадах 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людиноцентризму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діє учнівське та батьківське самоврядування;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1504950" algn="l"/>
              </a:tabLst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5.Реалізується політика академічної доброчесності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866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86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6701A0-2CC9-47F4-BB23-7281E1E7E9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7" b="9726"/>
          <a:stretch/>
        </p:blipFill>
        <p:spPr>
          <a:xfrm>
            <a:off x="7839074" y="3681664"/>
            <a:ext cx="3580416" cy="3024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DB1296-86FA-4FD1-9340-494CA48A6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93" y="220718"/>
            <a:ext cx="4128000" cy="3096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814776-3A33-402A-B852-8E6576B49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307" y="112718"/>
            <a:ext cx="2403000" cy="3204000"/>
          </a:xfrm>
          <a:prstGeom prst="flowChartPunchedCard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CE0B38-93E7-4554-A84B-2DF66132BA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8" b="29799"/>
          <a:stretch/>
        </p:blipFill>
        <p:spPr>
          <a:xfrm>
            <a:off x="772510" y="3411664"/>
            <a:ext cx="3977782" cy="3384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DAC56E-0205-401C-B054-0D06C64013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t="14771" r="7011" b="22546"/>
          <a:stretch/>
        </p:blipFill>
        <p:spPr>
          <a:xfrm>
            <a:off x="4471106" y="333000"/>
            <a:ext cx="4974788" cy="252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15851F-5BD2-43B5-8EBF-94B07A1A0903}"/>
              </a:ext>
            </a:extLst>
          </p:cNvPr>
          <p:cNvSpPr txBox="1"/>
          <p:nvPr/>
        </p:nvSpPr>
        <p:spPr>
          <a:xfrm>
            <a:off x="5191432" y="2853000"/>
            <a:ext cx="42544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</a:t>
            </a:r>
            <a:r>
              <a:rPr lang="uk-UA" sz="2400" b="1" dirty="0"/>
              <a:t>ВИХОВНА РОБРТА                </a:t>
            </a:r>
          </a:p>
          <a:p>
            <a:r>
              <a:rPr lang="uk-UA" dirty="0"/>
              <a:t>       </a:t>
            </a:r>
          </a:p>
          <a:p>
            <a:endParaRPr lang="uk-UA" dirty="0"/>
          </a:p>
          <a:p>
            <a:endParaRPr lang="uk-UA" dirty="0"/>
          </a:p>
          <a:p>
            <a:r>
              <a:rPr lang="uk-UA" dirty="0"/>
              <a:t>  </a:t>
            </a:r>
          </a:p>
          <a:p>
            <a:endParaRPr lang="uk-UA" sz="2400" b="1" dirty="0">
              <a:solidFill>
                <a:srgbClr val="C00000"/>
              </a:solidFill>
            </a:endParaRPr>
          </a:p>
          <a:p>
            <a:r>
              <a:rPr lang="uk-UA" sz="2400" b="1" dirty="0">
                <a:solidFill>
                  <a:srgbClr val="C00000"/>
                </a:solidFill>
              </a:rPr>
              <a:t>Акції:  </a:t>
            </a:r>
          </a:p>
          <a:p>
            <a:r>
              <a:rPr lang="uk-UA" sz="2400" b="1" dirty="0">
                <a:solidFill>
                  <a:srgbClr val="C00000"/>
                </a:solidFill>
              </a:rPr>
              <a:t>«До</a:t>
            </a:r>
          </a:p>
          <a:p>
            <a:r>
              <a:rPr lang="uk-UA" sz="2400" b="1" dirty="0">
                <a:solidFill>
                  <a:srgbClr val="C00000"/>
                </a:solidFill>
              </a:rPr>
              <a:t> перемоги </a:t>
            </a:r>
          </a:p>
          <a:p>
            <a:r>
              <a:rPr lang="uk-UA" sz="2400" b="1" dirty="0">
                <a:solidFill>
                  <a:srgbClr val="C00000"/>
                </a:solidFill>
              </a:rPr>
              <a:t>разом»</a:t>
            </a:r>
            <a:endParaRPr lang="en-GB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07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86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7EE6FA-B89E-4558-AE24-9CB8D6EF4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12414" b="13563"/>
          <a:stretch/>
        </p:blipFill>
        <p:spPr>
          <a:xfrm rot="637303">
            <a:off x="7767135" y="357849"/>
            <a:ext cx="3989973" cy="259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775886-988C-409F-A6A1-B51B156A8D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" b="18057"/>
          <a:stretch/>
        </p:blipFill>
        <p:spPr>
          <a:xfrm>
            <a:off x="132977" y="3562635"/>
            <a:ext cx="4164448" cy="2556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FDDCF9-3AEC-4585-A820-D717E1DA37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12414" r="14253" b="10344"/>
          <a:stretch/>
        </p:blipFill>
        <p:spPr>
          <a:xfrm>
            <a:off x="7890811" y="3295367"/>
            <a:ext cx="4070998" cy="331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439931-CE4B-434F-AB4C-F6ABFE756F55}"/>
              </a:ext>
            </a:extLst>
          </p:cNvPr>
          <p:cNvSpPr txBox="1"/>
          <p:nvPr/>
        </p:nvSpPr>
        <p:spPr>
          <a:xfrm>
            <a:off x="5302361" y="574584"/>
            <a:ext cx="308489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</a:rPr>
              <a:t>      Вчимо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lang="uk-UA" sz="2400" b="1" dirty="0">
                <a:solidFill>
                  <a:srgbClr val="C00000"/>
                </a:solidFill>
                <a:latin typeface="Calibri" panose="020F0502020204030204"/>
              </a:rPr>
              <a:t>            </a:t>
            </a: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змалку                     обирати те, що                                            до душі</a:t>
            </a:r>
          </a:p>
          <a:p>
            <a:r>
              <a:rPr lang="uk-UA" sz="2400" b="1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uk-UA" sz="2400" b="1" dirty="0">
                <a:solidFill>
                  <a:srgbClr val="C00000"/>
                </a:solidFill>
              </a:rPr>
              <a:t>                                                                                        </a:t>
            </a:r>
          </a:p>
          <a:p>
            <a:endParaRPr lang="uk-UA" sz="2400" b="1" dirty="0">
              <a:solidFill>
                <a:srgbClr val="C00000"/>
              </a:solidFill>
            </a:endParaRPr>
          </a:p>
          <a:p>
            <a:r>
              <a:rPr lang="uk-UA" sz="2400" b="1" dirty="0">
                <a:solidFill>
                  <a:srgbClr val="C00000"/>
                </a:solidFill>
              </a:rPr>
              <a:t>           </a:t>
            </a:r>
          </a:p>
          <a:p>
            <a:r>
              <a:rPr lang="uk-UA" sz="2400" b="1" dirty="0">
                <a:solidFill>
                  <a:srgbClr val="C00000"/>
                </a:solidFill>
              </a:rPr>
              <a:t>             </a:t>
            </a:r>
          </a:p>
          <a:p>
            <a:endParaRPr lang="uk-UA" dirty="0"/>
          </a:p>
          <a:p>
            <a:r>
              <a:rPr lang="uk-UA" dirty="0"/>
              <a:t>   </a:t>
            </a:r>
            <a:endParaRPr lang="en-GB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66D272-A613-4152-B815-848102B8E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25" y="4145669"/>
            <a:ext cx="3573938" cy="270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0158E4-E2BB-4B20-B8BF-2BEDD052F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0" y="401484"/>
            <a:ext cx="4105023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27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A16BD8-2616-43DF-AF91-F9A095D59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62" y="126000"/>
            <a:ext cx="11114690" cy="673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69E7F-EA38-4434-8784-A674FF7919EA}"/>
              </a:ext>
            </a:extLst>
          </p:cNvPr>
          <p:cNvSpPr txBox="1"/>
          <p:nvPr/>
        </p:nvSpPr>
        <p:spPr>
          <a:xfrm>
            <a:off x="2648607" y="1119352"/>
            <a:ext cx="76462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Дякую усім учасникам освітнього процесу  за співпрацю: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учням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– за бажання вчитися, 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учителям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— за творчість, за любов до своєї професії; </a:t>
            </a:r>
          </a:p>
          <a:p>
            <a:pPr lvl="0"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батькам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—за розуміння, </a:t>
            </a:r>
            <a:r>
              <a:rPr lang="uk-UA" sz="2400" dirty="0">
                <a:solidFill>
                  <a:prstClr val="black"/>
                </a:solidFill>
              </a:rPr>
              <a:t>підтримку,  допомогу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 сподіваюсь на подальшу  співпрацю;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технічному персоналу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за  щоденну працю, за чистоту в навчальному закладі та на території школи</a:t>
            </a:r>
          </a:p>
        </p:txBody>
      </p:sp>
    </p:spTree>
    <p:extLst>
      <p:ext uri="{BB962C8B-B14F-4D97-AF65-F5344CB8AC3E}">
        <p14:creationId xmlns:p14="http://schemas.microsoft.com/office/powerpoint/2010/main" val="8380852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1843</Words>
  <Application>Microsoft Office PowerPoint</Application>
  <PresentationFormat>Широкий екран</PresentationFormat>
  <Paragraphs>540</Paragraphs>
  <Slides>17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</dc:creator>
  <cp:lastModifiedBy>admin</cp:lastModifiedBy>
  <cp:revision>78</cp:revision>
  <dcterms:created xsi:type="dcterms:W3CDTF">2024-06-22T04:02:48Z</dcterms:created>
  <dcterms:modified xsi:type="dcterms:W3CDTF">2026-09-24T08:41:13Z</dcterms:modified>
</cp:coreProperties>
</file>