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1" r:id="rId10"/>
    <p:sldId id="272" r:id="rId11"/>
    <p:sldId id="273" r:id="rId12"/>
    <p:sldId id="270" r:id="rId13"/>
    <p:sldId id="264" r:id="rId14"/>
    <p:sldId id="265" r:id="rId15"/>
    <p:sldId id="266" r:id="rId16"/>
    <p:sldId id="267" r:id="rId17"/>
    <p:sldId id="268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58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551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25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20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92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568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062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47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20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028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05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32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96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198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979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774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759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07CE6-1252-416F-A325-4344E16AF76E}" type="datetimeFigureOut">
              <a:rPr lang="uk-UA" smtClean="0"/>
              <a:t>06.06.2022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D939B5-0B1E-4AC8-9586-DB343113D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23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329" y="0"/>
            <a:ext cx="10038759" cy="5754624"/>
          </a:xfrm>
        </p:spPr>
        <p:txBody>
          <a:bodyPr/>
          <a:lstStyle/>
          <a:p>
            <a:r>
              <a:rPr lang="uk-UA" dirty="0" smtClean="0"/>
              <a:t>Про сильні </a:t>
            </a:r>
            <a:br>
              <a:rPr lang="uk-UA" dirty="0" smtClean="0"/>
            </a:br>
            <a:r>
              <a:rPr lang="uk-UA" dirty="0" smtClean="0"/>
              <a:t>та слабкі </a:t>
            </a:r>
            <a:br>
              <a:rPr lang="uk-UA" dirty="0" smtClean="0"/>
            </a:br>
            <a:r>
              <a:rPr lang="uk-UA" dirty="0" smtClean="0"/>
              <a:t>сторони </a:t>
            </a:r>
            <a:br>
              <a:rPr lang="uk-UA" dirty="0" smtClean="0"/>
            </a:br>
            <a:r>
              <a:rPr lang="uk-UA" dirty="0" smtClean="0"/>
              <a:t>н</a:t>
            </a:r>
            <a:r>
              <a:rPr lang="uk-UA" dirty="0" smtClean="0"/>
              <a:t>авчання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першокласників за  </a:t>
            </a:r>
            <a:r>
              <a:rPr lang="uk-UA" dirty="0" smtClean="0"/>
              <a:t>науково-педагогічним </a:t>
            </a:r>
            <a:r>
              <a:rPr lang="uk-UA" dirty="0" err="1" smtClean="0"/>
              <a:t>проєктом</a:t>
            </a:r>
            <a:r>
              <a:rPr lang="uk-UA" dirty="0" smtClean="0"/>
              <a:t> </a:t>
            </a:r>
            <a:r>
              <a:rPr lang="uk-UA" dirty="0" smtClean="0"/>
              <a:t>«Інтелект України»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07067" y="5632704"/>
            <a:ext cx="7307750" cy="1499616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Вчитель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Стельмащук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Наталія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Зеновіївна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Поздимирський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НВК </a:t>
            </a:r>
          </a:p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2022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9" y="231528"/>
            <a:ext cx="6242304" cy="30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1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463296"/>
            <a:ext cx="5930730" cy="5949695"/>
          </a:xfrm>
        </p:spPr>
        <p:txBody>
          <a:bodyPr/>
          <a:lstStyle/>
          <a:p>
            <a:r>
              <a:rPr lang="ru-RU" dirty="0" err="1"/>
              <a:t>Вправа</a:t>
            </a:r>
            <a:r>
              <a:rPr lang="ru-RU" dirty="0"/>
              <a:t> «</a:t>
            </a:r>
            <a:r>
              <a:rPr lang="ru-RU" dirty="0" err="1"/>
              <a:t>Човники</a:t>
            </a:r>
            <a:r>
              <a:rPr lang="ru-RU" dirty="0"/>
              <a:t>»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цілими</a:t>
            </a:r>
            <a:r>
              <a:rPr lang="ru-RU" dirty="0"/>
              <a:t> словами на </a:t>
            </a:r>
            <a:r>
              <a:rPr lang="ru-RU" dirty="0" err="1"/>
              <a:t>основі</a:t>
            </a:r>
            <a:r>
              <a:rPr lang="ru-RU" dirty="0"/>
              <a:t> методу </a:t>
            </a:r>
            <a:r>
              <a:rPr lang="ru-RU" dirty="0" err="1"/>
              <a:t>стеження</a:t>
            </a:r>
            <a:r>
              <a:rPr lang="ru-RU" dirty="0"/>
              <a:t>: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зорової</a:t>
            </a:r>
            <a:r>
              <a:rPr lang="ru-RU" dirty="0"/>
              <a:t> </a:t>
            </a:r>
            <a:r>
              <a:rPr lang="ru-RU" dirty="0" err="1"/>
              <a:t>пам`яті</a:t>
            </a:r>
            <a:r>
              <a:rPr lang="ru-RU" dirty="0"/>
              <a:t>, темпу </a:t>
            </a:r>
            <a:r>
              <a:rPr lang="ru-RU" dirty="0" err="1"/>
              <a:t>читання</a:t>
            </a:r>
            <a:r>
              <a:rPr lang="ru-RU" dirty="0"/>
              <a:t>,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стеження</a:t>
            </a:r>
            <a:r>
              <a:rPr lang="ru-RU" dirty="0"/>
              <a:t> за текстом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аудіосупровід</a:t>
            </a:r>
            <a:r>
              <a:rPr lang="ru-RU" dirty="0" smtClean="0"/>
              <a:t>. </a:t>
            </a:r>
          </a:p>
          <a:p>
            <a:endParaRPr lang="uk-UA" dirty="0" smtClean="0"/>
          </a:p>
          <a:p>
            <a:endParaRPr lang="uk-UA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Вправа </a:t>
            </a:r>
            <a:r>
              <a:rPr lang="uk-UA" dirty="0"/>
              <a:t>«Жук-Буквоїд» формує вміння пізнавати букву, чітке уявлення букви </a:t>
            </a:r>
            <a:br>
              <a:rPr lang="uk-UA" dirty="0"/>
            </a:br>
            <a:r>
              <a:rPr lang="uk-UA" dirty="0"/>
              <a:t>як графічного </a:t>
            </a:r>
            <a:r>
              <a:rPr lang="uk-UA" dirty="0" err="1"/>
              <a:t>знака</a:t>
            </a:r>
            <a:r>
              <a:rPr lang="uk-UA" dirty="0"/>
              <a:t>, уміння уважно слухати, розуміти та відтворювати інформацію.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87" y="463296"/>
            <a:ext cx="5464013" cy="2651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4184819"/>
            <a:ext cx="10229975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451105"/>
            <a:ext cx="8596668" cy="5590258"/>
          </a:xfrm>
        </p:spPr>
        <p:txBody>
          <a:bodyPr/>
          <a:lstStyle/>
          <a:p>
            <a:r>
              <a:rPr lang="ru-RU" dirty="0" err="1"/>
              <a:t>Вправа</a:t>
            </a:r>
            <a:r>
              <a:rPr lang="ru-RU" dirty="0"/>
              <a:t> «Сорока і Черепаха»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технічних</a:t>
            </a:r>
            <a:r>
              <a:rPr lang="ru-RU" dirty="0"/>
              <a:t> характеристик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, </a:t>
            </a:r>
            <a:r>
              <a:rPr lang="ru-RU" dirty="0" err="1"/>
              <a:t>правильності</a:t>
            </a:r>
            <a:r>
              <a:rPr lang="ru-RU" dirty="0"/>
              <a:t>, </a:t>
            </a:r>
            <a:r>
              <a:rPr lang="ru-RU" dirty="0" err="1"/>
              <a:t>виразності</a:t>
            </a:r>
            <a:r>
              <a:rPr lang="ru-RU" dirty="0"/>
              <a:t>, темпу, </a:t>
            </a:r>
            <a:r>
              <a:rPr lang="ru-RU" dirty="0" err="1"/>
              <a:t>розуміння</a:t>
            </a:r>
            <a:r>
              <a:rPr lang="ru-RU" dirty="0"/>
              <a:t>,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прочитати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та </a:t>
            </a:r>
            <a:r>
              <a:rPr lang="ru-RU" dirty="0" err="1"/>
              <a:t>відтворити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 «Веселий </a:t>
            </a:r>
            <a:r>
              <a:rPr lang="ru-RU" dirty="0" err="1"/>
              <a:t>Папужка</a:t>
            </a:r>
            <a:r>
              <a:rPr lang="ru-RU" dirty="0"/>
              <a:t>» </a:t>
            </a:r>
            <a:r>
              <a:rPr lang="ru-RU" dirty="0" err="1"/>
              <a:t>формуються</a:t>
            </a:r>
            <a:r>
              <a:rPr lang="ru-RU" dirty="0"/>
              <a:t> </a:t>
            </a:r>
            <a:r>
              <a:rPr lang="ru-RU" dirty="0" err="1"/>
              <a:t>первинні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про фонетику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впізнавати</a:t>
            </a:r>
            <a:r>
              <a:rPr lang="ru-RU" dirty="0"/>
              <a:t> звуки, </a:t>
            </a:r>
            <a:r>
              <a:rPr lang="ru-RU" dirty="0" err="1"/>
              <a:t>зіставляти</a:t>
            </a:r>
            <a:r>
              <a:rPr lang="ru-RU" dirty="0"/>
              <a:t> </a:t>
            </a:r>
            <a:r>
              <a:rPr lang="ru-RU" dirty="0" err="1"/>
              <a:t>подану</a:t>
            </a:r>
            <a:r>
              <a:rPr lang="ru-RU" dirty="0"/>
              <a:t> усну </a:t>
            </a:r>
            <a:r>
              <a:rPr lang="ru-RU" dirty="0" err="1"/>
              <a:t>інформацію</a:t>
            </a:r>
            <a:r>
              <a:rPr lang="ru-RU" dirty="0"/>
              <a:t> з </a:t>
            </a:r>
            <a:r>
              <a:rPr lang="ru-RU" dirty="0" err="1"/>
              <a:t>графічною</a:t>
            </a:r>
            <a:r>
              <a:rPr lang="ru-RU" dirty="0"/>
              <a:t>.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12" y="1096349"/>
            <a:ext cx="6070284" cy="1889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504" y="3786692"/>
            <a:ext cx="5011072" cy="26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1936"/>
          </a:xfrm>
        </p:spPr>
        <p:txBody>
          <a:bodyPr/>
          <a:lstStyle/>
          <a:p>
            <a:r>
              <a:rPr lang="uk-UA" dirty="0" smtClean="0"/>
              <a:t>Українська мова (читання)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15827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читацьких</a:t>
            </a:r>
            <a:r>
              <a:rPr lang="ru-RU" dirty="0"/>
              <a:t> та </a:t>
            </a:r>
            <a:r>
              <a:rPr lang="ru-RU" dirty="0" err="1"/>
              <a:t>мовленнєвих</a:t>
            </a:r>
            <a:r>
              <a:rPr lang="ru-RU" dirty="0"/>
              <a:t> </a:t>
            </a:r>
            <a:r>
              <a:rPr lang="ru-RU" dirty="0" err="1"/>
              <a:t>навичок</a:t>
            </a:r>
            <a:r>
              <a:rPr lang="ru-RU" dirty="0"/>
              <a:t> на другому та </a:t>
            </a:r>
            <a:r>
              <a:rPr lang="ru-RU" dirty="0" err="1"/>
              <a:t>третьому</a:t>
            </a:r>
            <a:r>
              <a:rPr lang="ru-RU" dirty="0"/>
              <a:t> </a:t>
            </a:r>
            <a:r>
              <a:rPr lang="ru-RU" dirty="0" err="1"/>
              <a:t>етапах</a:t>
            </a:r>
            <a:r>
              <a:rPr lang="ru-RU" dirty="0"/>
              <a:t> </a:t>
            </a:r>
            <a:r>
              <a:rPr lang="ru-RU" dirty="0" err="1"/>
              <a:t>реалізується</a:t>
            </a:r>
            <a:r>
              <a:rPr lang="ru-RU" dirty="0"/>
              <a:t> 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технологічного</a:t>
            </a:r>
            <a:r>
              <a:rPr lang="ru-RU" dirty="0"/>
              <a:t> принципу  з </a:t>
            </a:r>
            <a:r>
              <a:rPr lang="ru-RU" dirty="0" err="1"/>
              <a:t>допомогою</a:t>
            </a:r>
            <a:r>
              <a:rPr lang="ru-RU" dirty="0"/>
              <a:t> комплексу </a:t>
            </a:r>
            <a:r>
              <a:rPr lang="ru-RU" dirty="0" err="1"/>
              <a:t>технічних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: «Сорока і Черепаха», «</a:t>
            </a:r>
            <a:r>
              <a:rPr lang="ru-RU" dirty="0" err="1"/>
              <a:t>Пісенька</a:t>
            </a:r>
            <a:r>
              <a:rPr lang="ru-RU" dirty="0"/>
              <a:t> </a:t>
            </a:r>
            <a:r>
              <a:rPr lang="ru-RU" dirty="0" err="1"/>
              <a:t>складів</a:t>
            </a:r>
            <a:r>
              <a:rPr lang="ru-RU" dirty="0"/>
              <a:t>», «</a:t>
            </a:r>
            <a:r>
              <a:rPr lang="ru-RU" dirty="0" err="1"/>
              <a:t>Повітряні</a:t>
            </a:r>
            <a:r>
              <a:rPr lang="ru-RU" dirty="0"/>
              <a:t> кульки», «</a:t>
            </a:r>
            <a:r>
              <a:rPr lang="ru-RU" dirty="0" err="1"/>
              <a:t>Фотоапарат</a:t>
            </a:r>
            <a:r>
              <a:rPr lang="ru-RU" dirty="0"/>
              <a:t>», «</a:t>
            </a:r>
            <a:r>
              <a:rPr lang="ru-RU" dirty="0" err="1"/>
              <a:t>Будиночок</a:t>
            </a:r>
            <a:r>
              <a:rPr lang="ru-RU" dirty="0"/>
              <a:t> </a:t>
            </a:r>
            <a:r>
              <a:rPr lang="ru-RU" dirty="0" err="1"/>
              <a:t>алфавіт</a:t>
            </a:r>
            <a:r>
              <a:rPr lang="ru-RU" dirty="0"/>
              <a:t>». </a:t>
            </a:r>
          </a:p>
          <a:p>
            <a:r>
              <a:rPr lang="ru-RU" dirty="0"/>
              <a:t>На другому та </a:t>
            </a:r>
            <a:r>
              <a:rPr lang="ru-RU" dirty="0" err="1"/>
              <a:t>третьому</a:t>
            </a:r>
            <a:r>
              <a:rPr lang="ru-RU" dirty="0"/>
              <a:t> </a:t>
            </a:r>
            <a:r>
              <a:rPr lang="ru-RU" dirty="0" err="1"/>
              <a:t>етапах</a:t>
            </a:r>
            <a:r>
              <a:rPr lang="ru-RU" dirty="0"/>
              <a:t> </a:t>
            </a:r>
            <a:r>
              <a:rPr lang="ru-RU" dirty="0" err="1"/>
              <a:t>вивчаються</a:t>
            </a:r>
            <a:r>
              <a:rPr lang="ru-RU" dirty="0"/>
              <a:t> </a:t>
            </a:r>
            <a:r>
              <a:rPr lang="ru-RU" dirty="0" err="1"/>
              <a:t>мовні</a:t>
            </a:r>
            <a:r>
              <a:rPr lang="ru-RU" dirty="0"/>
              <a:t> </a:t>
            </a:r>
            <a:r>
              <a:rPr lang="ru-RU" dirty="0" err="1"/>
              <a:t>навчальні</a:t>
            </a:r>
            <a:r>
              <a:rPr lang="ru-RU" dirty="0"/>
              <a:t> </a:t>
            </a:r>
            <a:r>
              <a:rPr lang="ru-RU" dirty="0" err="1"/>
              <a:t>одиниці</a:t>
            </a:r>
            <a:r>
              <a:rPr lang="ru-RU" dirty="0"/>
              <a:t>  з фонетики, </a:t>
            </a:r>
            <a:r>
              <a:rPr lang="ru-RU" dirty="0" err="1"/>
              <a:t>орфографії</a:t>
            </a:r>
            <a:r>
              <a:rPr lang="ru-RU" dirty="0"/>
              <a:t>, синтаксису. </a:t>
            </a:r>
            <a:r>
              <a:rPr lang="ru-RU" dirty="0" err="1"/>
              <a:t>Формуються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запису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диктовку (</a:t>
            </a:r>
            <a:r>
              <a:rPr lang="ru-RU" dirty="0" err="1"/>
              <a:t>диктанти</a:t>
            </a:r>
            <a:r>
              <a:rPr lang="ru-RU" dirty="0"/>
              <a:t>) та </a:t>
            </a:r>
            <a:r>
              <a:rPr lang="ru-RU" dirty="0" err="1"/>
              <a:t>списування</a:t>
            </a:r>
            <a:r>
              <a:rPr lang="ru-RU" dirty="0"/>
              <a:t> з </a:t>
            </a:r>
            <a:r>
              <a:rPr lang="ru-RU" dirty="0" err="1"/>
              <a:t>друкованого</a:t>
            </a:r>
            <a:r>
              <a:rPr lang="ru-RU" dirty="0"/>
              <a:t> тексту. </a:t>
            </a:r>
          </a:p>
          <a:p>
            <a:r>
              <a:rPr lang="ru-RU" dirty="0" err="1"/>
              <a:t>Особлива</a:t>
            </a:r>
            <a:r>
              <a:rPr lang="ru-RU" dirty="0"/>
              <a:t> </a:t>
            </a:r>
            <a:r>
              <a:rPr lang="ru-RU" dirty="0" err="1"/>
              <a:t>увага</a:t>
            </a:r>
            <a:r>
              <a:rPr lang="ru-RU" dirty="0"/>
              <a:t> </a:t>
            </a:r>
            <a:r>
              <a:rPr lang="ru-RU" dirty="0" err="1"/>
              <a:t>приділяється</a:t>
            </a:r>
            <a:r>
              <a:rPr lang="ru-RU" dirty="0"/>
              <a:t> </a:t>
            </a:r>
            <a:r>
              <a:rPr lang="ru-RU" dirty="0" err="1"/>
              <a:t>роботі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словниковими</a:t>
            </a:r>
            <a:r>
              <a:rPr lang="ru-RU" dirty="0"/>
              <a:t> словами. На уроках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читання</a:t>
            </a:r>
            <a:r>
              <a:rPr lang="ru-RU" dirty="0"/>
              <a:t> </a:t>
            </a:r>
            <a:r>
              <a:rPr lang="ru-RU" dirty="0" err="1"/>
              <a:t>реалізуються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комунікативних</a:t>
            </a:r>
            <a:r>
              <a:rPr lang="ru-RU" dirty="0"/>
              <a:t> </a:t>
            </a:r>
            <a:r>
              <a:rPr lang="ru-RU" dirty="0" err="1"/>
              <a:t>здібностей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. </a:t>
            </a:r>
          </a:p>
          <a:p>
            <a:r>
              <a:rPr lang="ru-RU" dirty="0" err="1"/>
              <a:t>Згодом</a:t>
            </a:r>
            <a:r>
              <a:rPr lang="ru-RU" dirty="0"/>
              <a:t> на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етапах</a:t>
            </a:r>
            <a:r>
              <a:rPr lang="ru-RU" dirty="0"/>
              <a:t>  характеристики </a:t>
            </a:r>
            <a:r>
              <a:rPr lang="ru-RU" dirty="0" err="1"/>
              <a:t>технічних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змінюються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вправа</a:t>
            </a:r>
            <a:r>
              <a:rPr lang="ru-RU" dirty="0"/>
              <a:t> «Сорока і Черепаха» — фрагмент </a:t>
            </a:r>
            <a:r>
              <a:rPr lang="ru-RU" dirty="0" err="1"/>
              <a:t>художнього</a:t>
            </a:r>
            <a:r>
              <a:rPr lang="ru-RU" dirty="0"/>
              <a:t> тексту; «</a:t>
            </a:r>
            <a:r>
              <a:rPr lang="ru-RU" dirty="0" err="1"/>
              <a:t>Фотоапарат</a:t>
            </a:r>
            <a:r>
              <a:rPr lang="ru-RU" dirty="0"/>
              <a:t>» — </a:t>
            </a:r>
            <a:r>
              <a:rPr lang="ru-RU" dirty="0" err="1"/>
              <a:t>одне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речень</a:t>
            </a:r>
            <a:r>
              <a:rPr lang="ru-RU" dirty="0"/>
              <a:t>.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7761" y="2029407"/>
            <a:ext cx="5007762" cy="24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77952"/>
            <a:ext cx="8596668" cy="248716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Вправа</a:t>
            </a:r>
            <a:r>
              <a:rPr lang="ru-RU" dirty="0"/>
              <a:t> «Сорока і Черепаха»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технічних</a:t>
            </a:r>
            <a:r>
              <a:rPr lang="ru-RU" dirty="0"/>
              <a:t> характеристик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, </a:t>
            </a:r>
            <a:r>
              <a:rPr lang="ru-RU" dirty="0" err="1"/>
              <a:t>правильності</a:t>
            </a:r>
            <a:r>
              <a:rPr lang="ru-RU" dirty="0"/>
              <a:t>, </a:t>
            </a:r>
            <a:r>
              <a:rPr lang="ru-RU" dirty="0" err="1"/>
              <a:t>виразності</a:t>
            </a:r>
            <a:r>
              <a:rPr lang="ru-RU" dirty="0"/>
              <a:t>, темпу, </a:t>
            </a:r>
            <a:r>
              <a:rPr lang="ru-RU" dirty="0" err="1"/>
              <a:t>розуміння</a:t>
            </a:r>
            <a:r>
              <a:rPr lang="ru-RU" dirty="0"/>
              <a:t>,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прочитати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та </a:t>
            </a:r>
            <a:r>
              <a:rPr lang="ru-RU" dirty="0" err="1"/>
              <a:t>відтворити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4" name="Google Shape;165;p29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7863" y="3529581"/>
            <a:ext cx="8596312" cy="2164212"/>
          </a:xfrm>
          <a:prstGeom prst="roundRect">
            <a:avLst>
              <a:gd name="adj" fmla="val 5895"/>
            </a:avLst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4420" y="2073163"/>
            <a:ext cx="4934573" cy="23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46278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Вправа</a:t>
            </a:r>
            <a:r>
              <a:rPr lang="ru-RU" dirty="0"/>
              <a:t> «</a:t>
            </a:r>
            <a:r>
              <a:rPr lang="ru-RU" dirty="0" err="1"/>
              <a:t>Пісенька</a:t>
            </a:r>
            <a:r>
              <a:rPr lang="ru-RU" dirty="0"/>
              <a:t> </a:t>
            </a:r>
            <a:r>
              <a:rPr lang="ru-RU" dirty="0" err="1"/>
              <a:t>складів</a:t>
            </a:r>
            <a:r>
              <a:rPr lang="ru-RU" dirty="0"/>
              <a:t>» </a:t>
            </a:r>
            <a:r>
              <a:rPr lang="ru-RU" dirty="0" err="1"/>
              <a:t>розвиває</a:t>
            </a:r>
            <a:r>
              <a:rPr lang="ru-RU" dirty="0"/>
              <a:t> </a:t>
            </a:r>
            <a:r>
              <a:rPr lang="ru-RU" dirty="0" err="1"/>
              <a:t>навичку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, </a:t>
            </a:r>
            <a:r>
              <a:rPr lang="ru-RU" dirty="0" err="1"/>
              <a:t>пам’ять</a:t>
            </a:r>
            <a:r>
              <a:rPr lang="ru-RU" dirty="0"/>
              <a:t>, </a:t>
            </a:r>
            <a:r>
              <a:rPr lang="ru-RU" dirty="0" err="1"/>
              <a:t>увагу</a:t>
            </a:r>
            <a:r>
              <a:rPr lang="ru-RU" dirty="0"/>
              <a:t>, </a:t>
            </a:r>
            <a:r>
              <a:rPr lang="ru-RU" dirty="0" err="1"/>
              <a:t>фонематичний</a:t>
            </a:r>
            <a:r>
              <a:rPr lang="ru-RU" dirty="0"/>
              <a:t> слух, </a:t>
            </a:r>
            <a:r>
              <a:rPr lang="ru-RU" dirty="0" err="1"/>
              <a:t>навичку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впізнання</a:t>
            </a:r>
            <a:r>
              <a:rPr lang="ru-RU" dirty="0" smtClean="0"/>
              <a:t> </a:t>
            </a:r>
            <a:r>
              <a:rPr lang="ru-RU" dirty="0" err="1"/>
              <a:t>найуживаніших</a:t>
            </a:r>
            <a:r>
              <a:rPr lang="ru-RU" dirty="0"/>
              <a:t> </a:t>
            </a:r>
            <a:r>
              <a:rPr lang="ru-RU" dirty="0" err="1"/>
              <a:t>складів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коротких </a:t>
            </a:r>
            <a:r>
              <a:rPr lang="ru-RU" dirty="0" err="1"/>
              <a:t>звукосполучень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936" y="3304032"/>
            <a:ext cx="8262066" cy="3169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56" y="792480"/>
            <a:ext cx="4310256" cy="20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05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416" y="109728"/>
            <a:ext cx="9936480" cy="3767328"/>
          </a:xfrm>
        </p:spPr>
        <p:txBody>
          <a:bodyPr>
            <a:normAutofit fontScale="90000"/>
          </a:bodyPr>
          <a:lstStyle/>
          <a:p>
            <a:r>
              <a:rPr lang="uk-UA" dirty="0"/>
              <a:t>За допомогою вправи «Повітряні кульки» формується навичка читання цілими словами, реалізується завдання </a:t>
            </a:r>
            <a:r>
              <a:rPr lang="uk-UA" dirty="0" err="1"/>
              <a:t>здоров’язбережувальних</a:t>
            </a:r>
            <a:r>
              <a:rPr lang="uk-UA" dirty="0"/>
              <a:t>  технологій уроку. Бесіда про Ведмедика і Мавпочку. Вправа на коригування диханням. Знайомство з лексикою, виконання вправи «Повітряні кульки» </a:t>
            </a:r>
          </a:p>
        </p:txBody>
      </p:sp>
      <p:pic>
        <p:nvPicPr>
          <p:cNvPr id="4" name="Google Shape;185;p33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0016" y="3645408"/>
            <a:ext cx="7422159" cy="2951036"/>
          </a:xfrm>
          <a:prstGeom prst="roundRect">
            <a:avLst>
              <a:gd name="adj" fmla="val 4591"/>
            </a:avLst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5267" y="2106963"/>
            <a:ext cx="4882458" cy="23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71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80416"/>
            <a:ext cx="9753600" cy="331622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Вправа</a:t>
            </a:r>
            <a:r>
              <a:rPr lang="ru-RU" dirty="0"/>
              <a:t> «</a:t>
            </a:r>
            <a:r>
              <a:rPr lang="ru-RU" dirty="0" err="1"/>
              <a:t>Гвинтокрил</a:t>
            </a:r>
            <a:r>
              <a:rPr lang="ru-RU" dirty="0"/>
              <a:t>» </a:t>
            </a:r>
            <a:r>
              <a:rPr lang="ru-RU" dirty="0" err="1"/>
              <a:t>спрямована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здоров`язбережувальних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,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дрібних</a:t>
            </a:r>
            <a:r>
              <a:rPr lang="ru-RU" dirty="0"/>
              <a:t> </a:t>
            </a:r>
            <a:r>
              <a:rPr lang="ru-RU" dirty="0" err="1"/>
              <a:t>м`язів</a:t>
            </a:r>
            <a:r>
              <a:rPr lang="ru-RU" dirty="0"/>
              <a:t> руки. 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демонструє</a:t>
            </a:r>
            <a:r>
              <a:rPr lang="ru-RU" dirty="0"/>
              <a:t> </a:t>
            </a:r>
            <a:r>
              <a:rPr lang="ru-RU" dirty="0" err="1"/>
              <a:t>кругові</a:t>
            </a:r>
            <a:r>
              <a:rPr lang="ru-RU" dirty="0"/>
              <a:t> </a:t>
            </a:r>
            <a:r>
              <a:rPr lang="ru-RU" dirty="0" err="1"/>
              <a:t>оберти</a:t>
            </a:r>
            <a:r>
              <a:rPr lang="ru-RU" dirty="0"/>
              <a:t> </a:t>
            </a:r>
            <a:r>
              <a:rPr lang="ru-RU" dirty="0" err="1"/>
              <a:t>кисті</a:t>
            </a:r>
            <a:r>
              <a:rPr lang="ru-RU" dirty="0"/>
              <a:t> руки, </a:t>
            </a:r>
            <a:r>
              <a:rPr lang="ru-RU" dirty="0" err="1"/>
              <a:t>проговорюючи</a:t>
            </a:r>
            <a:r>
              <a:rPr lang="ru-RU" dirty="0"/>
              <a:t>:  «</a:t>
            </a:r>
            <a:r>
              <a:rPr lang="ru-RU" dirty="0" err="1"/>
              <a:t>Лопатями</a:t>
            </a:r>
            <a:r>
              <a:rPr lang="ru-RU" dirty="0"/>
              <a:t> заверчу і на небо полечу». «</a:t>
            </a:r>
            <a:r>
              <a:rPr lang="ru-RU" dirty="0" err="1"/>
              <a:t>Лопатями</a:t>
            </a:r>
            <a:r>
              <a:rPr lang="ru-RU" dirty="0"/>
              <a:t> заверчу і у </a:t>
            </a:r>
            <a:r>
              <a:rPr lang="ru-RU" dirty="0" err="1"/>
              <a:t>зошит</a:t>
            </a:r>
            <a:r>
              <a:rPr lang="ru-RU" dirty="0"/>
              <a:t> прилечу»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664" y="3438144"/>
            <a:ext cx="6510528" cy="3419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5632" y="2190197"/>
            <a:ext cx="4779264" cy="23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4672"/>
          </a:xfrm>
        </p:spPr>
        <p:txBody>
          <a:bodyPr/>
          <a:lstStyle/>
          <a:p>
            <a:r>
              <a:rPr lang="uk-UA" dirty="0" smtClean="0"/>
              <a:t>Математика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511809"/>
            <a:ext cx="8596668" cy="4529554"/>
          </a:xfrm>
        </p:spPr>
        <p:txBody>
          <a:bodyPr/>
          <a:lstStyle/>
          <a:p>
            <a:r>
              <a:rPr lang="uk-UA" dirty="0"/>
              <a:t>Відповідно до поданих завдань курс математичної освіти в початковій школі містить такі змістові лінії програми: </a:t>
            </a:r>
          </a:p>
          <a:p>
            <a:r>
              <a:rPr lang="uk-UA" dirty="0"/>
              <a:t>“Математика навколо мене”</a:t>
            </a:r>
          </a:p>
          <a:p>
            <a:r>
              <a:rPr lang="uk-UA" dirty="0"/>
              <a:t>“Вивчаю математичні процеси та явища” </a:t>
            </a:r>
          </a:p>
          <a:p>
            <a:r>
              <a:rPr lang="uk-UA" dirty="0"/>
              <a:t>“Критично оцінюю дані та власну математичну діяльність” </a:t>
            </a:r>
          </a:p>
          <a:p>
            <a:r>
              <a:rPr lang="uk-UA" dirty="0"/>
              <a:t>“Досліджую навколишній світ засобами математики” </a:t>
            </a:r>
          </a:p>
          <a:p>
            <a:r>
              <a:rPr lang="uk-UA" dirty="0"/>
              <a:t>Мета, завдання, змістові лінії математичної освітньої галузі реалізуються через навчальні предмети</a:t>
            </a:r>
          </a:p>
          <a:p>
            <a:r>
              <a:rPr lang="uk-UA" dirty="0"/>
              <a:t>«Математика» (3 години на тиждень) </a:t>
            </a:r>
          </a:p>
          <a:p>
            <a:r>
              <a:rPr lang="uk-UA" dirty="0"/>
              <a:t>«Я пізнаю світ» (1 година на тиждень)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4267080"/>
            <a:ext cx="4864608" cy="2366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2281" y="1145730"/>
            <a:ext cx="4084718" cy="19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2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804672"/>
            <a:ext cx="9112842" cy="5791199"/>
          </a:xfrm>
        </p:spPr>
        <p:txBody>
          <a:bodyPr>
            <a:normAutofit fontScale="92500" lnSpcReduction="20000"/>
          </a:bodyPr>
          <a:lstStyle/>
          <a:p>
            <a:r>
              <a:rPr lang="ru-RU" sz="2100" dirty="0" err="1"/>
              <a:t>Засвоєння</a:t>
            </a:r>
            <a:r>
              <a:rPr lang="ru-RU" sz="2100" dirty="0"/>
              <a:t> </a:t>
            </a:r>
            <a:r>
              <a:rPr lang="ru-RU" sz="2100" dirty="0" err="1"/>
              <a:t>математичних</a:t>
            </a:r>
            <a:r>
              <a:rPr lang="ru-RU" sz="2100" dirty="0"/>
              <a:t> </a:t>
            </a:r>
            <a:r>
              <a:rPr lang="ru-RU" sz="2100" dirty="0" err="1"/>
              <a:t>навчальних</a:t>
            </a:r>
            <a:r>
              <a:rPr lang="ru-RU" sz="2100" dirty="0"/>
              <a:t> </a:t>
            </a:r>
            <a:r>
              <a:rPr lang="ru-RU" sz="2100" dirty="0" err="1"/>
              <a:t>одиниць</a:t>
            </a:r>
            <a:r>
              <a:rPr lang="ru-RU" sz="2100" dirty="0"/>
              <a:t> </a:t>
            </a:r>
            <a:r>
              <a:rPr lang="ru-RU" sz="2100" dirty="0" err="1"/>
              <a:t>здійснюється</a:t>
            </a:r>
            <a:r>
              <a:rPr lang="ru-RU" sz="2100" dirty="0"/>
              <a:t> в </a:t>
            </a:r>
            <a:r>
              <a:rPr lang="ru-RU" sz="2100" dirty="0" err="1"/>
              <a:t>системі</a:t>
            </a:r>
            <a:r>
              <a:rPr lang="ru-RU" sz="2100" dirty="0"/>
              <a:t> блоку </a:t>
            </a:r>
            <a:r>
              <a:rPr lang="ru-RU" sz="2100" dirty="0" err="1"/>
              <a:t>уроків</a:t>
            </a:r>
            <a:r>
              <a:rPr lang="ru-RU" sz="2100" dirty="0"/>
              <a:t>. </a:t>
            </a:r>
            <a:endParaRPr lang="ru-RU" sz="2100" dirty="0" smtClean="0"/>
          </a:p>
          <a:p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/>
              <a:t>Перший урок — подача </a:t>
            </a:r>
            <a:r>
              <a:rPr lang="ru-RU" sz="2100" dirty="0" err="1"/>
              <a:t>навчальної</a:t>
            </a:r>
            <a:r>
              <a:rPr lang="ru-RU" sz="2100" dirty="0"/>
              <a:t> </a:t>
            </a:r>
            <a:r>
              <a:rPr lang="ru-RU" sz="2100" dirty="0" err="1"/>
              <a:t>одиниці</a:t>
            </a:r>
            <a:r>
              <a:rPr lang="ru-RU" sz="2100" dirty="0"/>
              <a:t>, </a:t>
            </a:r>
            <a:r>
              <a:rPr lang="ru-RU" sz="2100" dirty="0" err="1"/>
              <a:t>поняття</a:t>
            </a:r>
            <a:r>
              <a:rPr lang="ru-RU" sz="2100" dirty="0"/>
              <a:t>,  правила, закону; </a:t>
            </a:r>
            <a:r>
              <a:rPr lang="ru-RU" sz="2100" dirty="0" err="1"/>
              <a:t>другий-четвертий</a:t>
            </a:r>
            <a:r>
              <a:rPr lang="ru-RU" sz="2100" dirty="0"/>
              <a:t> урок — </a:t>
            </a:r>
            <a:r>
              <a:rPr lang="ru-RU" sz="2100" dirty="0" err="1"/>
              <a:t>закріплення</a:t>
            </a:r>
            <a:r>
              <a:rPr lang="ru-RU" sz="2100" dirty="0"/>
              <a:t> </a:t>
            </a:r>
            <a:r>
              <a:rPr lang="ru-RU" sz="2100" dirty="0" err="1"/>
              <a:t>знань</a:t>
            </a:r>
            <a:r>
              <a:rPr lang="ru-RU" sz="2100" dirty="0"/>
              <a:t> </a:t>
            </a:r>
            <a:r>
              <a:rPr lang="ru-RU" sz="2100" dirty="0" err="1"/>
              <a:t>навчальної</a:t>
            </a:r>
            <a:r>
              <a:rPr lang="ru-RU" sz="2100" dirty="0"/>
              <a:t> </a:t>
            </a:r>
            <a:r>
              <a:rPr lang="ru-RU" sz="2100" dirty="0" err="1"/>
              <a:t>одиниці</a:t>
            </a:r>
            <a:r>
              <a:rPr lang="ru-RU" sz="2100" dirty="0"/>
              <a:t> на репродуктивному та </a:t>
            </a:r>
            <a:r>
              <a:rPr lang="ru-RU" sz="2100" dirty="0" err="1"/>
              <a:t>варіативному</a:t>
            </a:r>
            <a:r>
              <a:rPr lang="ru-RU" sz="2100" dirty="0"/>
              <a:t> </a:t>
            </a:r>
            <a:r>
              <a:rPr lang="ru-RU" sz="2100" dirty="0" err="1"/>
              <a:t>рівнях</a:t>
            </a:r>
            <a:r>
              <a:rPr lang="ru-RU" sz="2100" dirty="0"/>
              <a:t>; </a:t>
            </a:r>
            <a:r>
              <a:rPr lang="ru-RU" sz="2100" dirty="0" err="1"/>
              <a:t>п’ятий</a:t>
            </a:r>
            <a:r>
              <a:rPr lang="ru-RU" sz="2100" dirty="0"/>
              <a:t> урок — робота з </a:t>
            </a:r>
            <a:r>
              <a:rPr lang="ru-RU" sz="2100" dirty="0" err="1"/>
              <a:t>інтелект</a:t>
            </a:r>
            <a:r>
              <a:rPr lang="ru-RU" sz="2100" dirty="0"/>
              <a:t>-картами, </a:t>
            </a:r>
            <a:r>
              <a:rPr lang="ru-RU" sz="2100" dirty="0" err="1"/>
              <a:t>опорними</a:t>
            </a:r>
            <a:r>
              <a:rPr lang="ru-RU" sz="2100" dirty="0"/>
              <a:t> схемами, картами </a:t>
            </a:r>
            <a:r>
              <a:rPr lang="ru-RU" sz="2100" dirty="0" err="1"/>
              <a:t>знань</a:t>
            </a:r>
            <a:r>
              <a:rPr lang="ru-RU" sz="2100" dirty="0"/>
              <a:t>, </a:t>
            </a:r>
            <a:r>
              <a:rPr lang="ru-RU" sz="2100" dirty="0" err="1"/>
              <a:t>використання</a:t>
            </a:r>
            <a:r>
              <a:rPr lang="ru-RU" sz="2100" dirty="0"/>
              <a:t> </a:t>
            </a:r>
            <a:r>
              <a:rPr lang="ru-RU" sz="2100" dirty="0" err="1"/>
              <a:t>математичних</a:t>
            </a:r>
            <a:r>
              <a:rPr lang="ru-RU" sz="2100" dirty="0"/>
              <a:t> </a:t>
            </a:r>
            <a:r>
              <a:rPr lang="ru-RU" sz="2100" dirty="0" err="1"/>
              <a:t>знань</a:t>
            </a:r>
            <a:r>
              <a:rPr lang="ru-RU" sz="2100" dirty="0"/>
              <a:t> </a:t>
            </a:r>
            <a:r>
              <a:rPr lang="ru-RU" sz="2100" dirty="0" smtClean="0"/>
              <a:t>на </a:t>
            </a:r>
            <a:r>
              <a:rPr lang="ru-RU" sz="2100" dirty="0" err="1"/>
              <a:t>творчому</a:t>
            </a:r>
            <a:r>
              <a:rPr lang="ru-RU" sz="2100" dirty="0"/>
              <a:t> </a:t>
            </a:r>
            <a:r>
              <a:rPr lang="ru-RU" sz="2100" dirty="0" err="1"/>
              <a:t>рівні</a:t>
            </a:r>
            <a:r>
              <a:rPr lang="ru-RU" sz="2100" dirty="0"/>
              <a:t>. </a:t>
            </a:r>
            <a:endParaRPr lang="ru-RU" sz="2100" dirty="0" smtClean="0"/>
          </a:p>
          <a:p>
            <a:endParaRPr lang="ru-RU" sz="2100" dirty="0"/>
          </a:p>
          <a:p>
            <a:r>
              <a:rPr lang="ru-RU" sz="2100" dirty="0" err="1"/>
              <a:t>Основними</a:t>
            </a:r>
            <a:r>
              <a:rPr lang="ru-RU" sz="2100" dirty="0"/>
              <a:t> </a:t>
            </a:r>
            <a:r>
              <a:rPr lang="ru-RU" sz="2100" dirty="0" err="1"/>
              <a:t>завданнями</a:t>
            </a:r>
            <a:r>
              <a:rPr lang="ru-RU" sz="2100" dirty="0"/>
              <a:t> уроку математики </a:t>
            </a:r>
            <a:br>
              <a:rPr lang="ru-RU" sz="2100" dirty="0"/>
            </a:br>
            <a:r>
              <a:rPr lang="ru-RU" sz="2100" dirty="0"/>
              <a:t>у 1 </a:t>
            </a:r>
            <a:r>
              <a:rPr lang="ru-RU" sz="2100" dirty="0" err="1"/>
              <a:t>класах</a:t>
            </a:r>
            <a:r>
              <a:rPr lang="ru-RU" sz="2100" dirty="0"/>
              <a:t> є: </a:t>
            </a:r>
          </a:p>
          <a:p>
            <a:r>
              <a:rPr lang="ru-RU" sz="2100" dirty="0" err="1"/>
              <a:t>розвиток</a:t>
            </a:r>
            <a:r>
              <a:rPr lang="ru-RU" sz="2100" dirty="0"/>
              <a:t> </a:t>
            </a:r>
            <a:r>
              <a:rPr lang="ru-RU" sz="2100" dirty="0" err="1"/>
              <a:t>просторової</a:t>
            </a:r>
            <a:r>
              <a:rPr lang="ru-RU" sz="2100" dirty="0"/>
              <a:t> </a:t>
            </a:r>
            <a:r>
              <a:rPr lang="ru-RU" sz="2100" dirty="0" err="1"/>
              <a:t>уяви</a:t>
            </a:r>
            <a:r>
              <a:rPr lang="ru-RU" sz="2100" dirty="0"/>
              <a:t>; </a:t>
            </a:r>
          </a:p>
          <a:p>
            <a:r>
              <a:rPr lang="ru-RU" sz="2100" dirty="0" err="1"/>
              <a:t>формування</a:t>
            </a:r>
            <a:r>
              <a:rPr lang="ru-RU" sz="2100" dirty="0"/>
              <a:t> </a:t>
            </a:r>
            <a:r>
              <a:rPr lang="ru-RU" sz="2100" dirty="0" err="1"/>
              <a:t>обчислювальних</a:t>
            </a:r>
            <a:r>
              <a:rPr lang="ru-RU" sz="2100" dirty="0"/>
              <a:t> </a:t>
            </a:r>
            <a:r>
              <a:rPr lang="ru-RU" sz="2100" dirty="0" err="1"/>
              <a:t>навичок</a:t>
            </a:r>
            <a:r>
              <a:rPr lang="ru-RU" sz="2100" dirty="0"/>
              <a:t>;  </a:t>
            </a:r>
          </a:p>
          <a:p>
            <a:r>
              <a:rPr lang="ru-RU" sz="2100" dirty="0" err="1"/>
              <a:t>формування</a:t>
            </a:r>
            <a:r>
              <a:rPr lang="ru-RU" sz="2100" dirty="0"/>
              <a:t> </a:t>
            </a:r>
            <a:r>
              <a:rPr lang="ru-RU" sz="2100" dirty="0" err="1"/>
              <a:t>знань</a:t>
            </a:r>
            <a:r>
              <a:rPr lang="ru-RU" sz="2100" dirty="0"/>
              <a:t> про </a:t>
            </a:r>
            <a:r>
              <a:rPr lang="ru-RU" sz="2100" dirty="0" err="1"/>
              <a:t>типи</a:t>
            </a:r>
            <a:r>
              <a:rPr lang="ru-RU" sz="2100" dirty="0"/>
              <a:t> задач та </a:t>
            </a:r>
            <a:r>
              <a:rPr lang="ru-RU" sz="2100" dirty="0" err="1"/>
              <a:t>практичних</a:t>
            </a:r>
            <a:r>
              <a:rPr lang="ru-RU" sz="2100" dirty="0"/>
              <a:t> </a:t>
            </a:r>
            <a:r>
              <a:rPr lang="ru-RU" sz="2100" dirty="0" err="1"/>
              <a:t>навичок</a:t>
            </a:r>
            <a:r>
              <a:rPr lang="ru-RU" sz="2100" dirty="0"/>
              <a:t> </a:t>
            </a:r>
            <a:r>
              <a:rPr lang="ru-RU" sz="2100" dirty="0" err="1"/>
              <a:t>їх</a:t>
            </a:r>
            <a:r>
              <a:rPr lang="ru-RU" sz="2100" dirty="0"/>
              <a:t> </a:t>
            </a:r>
            <a:r>
              <a:rPr lang="ru-RU" sz="2100" dirty="0" err="1"/>
              <a:t>розв’язувати</a:t>
            </a:r>
            <a:r>
              <a:rPr lang="ru-RU" sz="2100" dirty="0"/>
              <a:t>, </a:t>
            </a:r>
            <a:r>
              <a:rPr lang="ru-RU" sz="2100" dirty="0" err="1"/>
              <a:t>використання</a:t>
            </a:r>
            <a:r>
              <a:rPr lang="ru-RU" sz="2100" dirty="0"/>
              <a:t> </a:t>
            </a:r>
            <a:r>
              <a:rPr lang="ru-RU" sz="2100" dirty="0" err="1"/>
              <a:t>набутих</a:t>
            </a:r>
            <a:r>
              <a:rPr lang="ru-RU" sz="2100" dirty="0"/>
              <a:t> </a:t>
            </a:r>
            <a:r>
              <a:rPr lang="ru-RU" sz="2100" dirty="0" err="1"/>
              <a:t>умінь</a:t>
            </a:r>
            <a:r>
              <a:rPr lang="ru-RU" sz="2100" dirty="0"/>
              <a:t> </a:t>
            </a:r>
            <a:r>
              <a:rPr lang="ru-RU" sz="2100" dirty="0" smtClean="0"/>
              <a:t>у </a:t>
            </a:r>
            <a:r>
              <a:rPr lang="ru-RU" sz="2100" dirty="0" err="1"/>
              <a:t>повсякденному</a:t>
            </a:r>
            <a:r>
              <a:rPr lang="ru-RU" sz="2100" dirty="0"/>
              <a:t> </a:t>
            </a:r>
            <a:r>
              <a:rPr lang="ru-RU" sz="2100" dirty="0" err="1"/>
              <a:t>житті</a:t>
            </a:r>
            <a:r>
              <a:rPr lang="ru-RU" sz="2100" dirty="0"/>
              <a:t>;</a:t>
            </a:r>
          </a:p>
          <a:p>
            <a:r>
              <a:rPr lang="ru-RU" sz="2100" dirty="0" err="1"/>
              <a:t>розвиток</a:t>
            </a:r>
            <a:r>
              <a:rPr lang="ru-RU" sz="2100" dirty="0"/>
              <a:t> </a:t>
            </a:r>
            <a:r>
              <a:rPr lang="ru-RU" sz="2100" dirty="0" err="1"/>
              <a:t>логічного</a:t>
            </a:r>
            <a:r>
              <a:rPr lang="ru-RU" sz="2100" dirty="0"/>
              <a:t> </a:t>
            </a:r>
            <a:r>
              <a:rPr lang="ru-RU" sz="2100" dirty="0" err="1"/>
              <a:t>мислення</a:t>
            </a:r>
            <a:r>
              <a:rPr lang="ru-RU" sz="2100" dirty="0"/>
              <a:t>, </a:t>
            </a:r>
            <a:r>
              <a:rPr lang="ru-RU" sz="2100" dirty="0" err="1"/>
              <a:t>кмітливості</a:t>
            </a:r>
            <a:r>
              <a:rPr lang="ru-RU" sz="2100" dirty="0"/>
              <a:t> </a:t>
            </a:r>
            <a:r>
              <a:rPr lang="ru-RU" sz="2100" dirty="0" smtClean="0"/>
              <a:t>та </a:t>
            </a:r>
            <a:r>
              <a:rPr lang="ru-RU" sz="2100" dirty="0" err="1"/>
              <a:t>математичних</a:t>
            </a:r>
            <a:r>
              <a:rPr lang="ru-RU" sz="2100" dirty="0"/>
              <a:t> </a:t>
            </a:r>
            <a:r>
              <a:rPr lang="ru-RU" sz="2100" dirty="0" err="1"/>
              <a:t>здібностей</a:t>
            </a:r>
            <a:r>
              <a:rPr lang="ru-RU" sz="2100" dirty="0"/>
              <a:t>;  </a:t>
            </a:r>
          </a:p>
          <a:p>
            <a:r>
              <a:rPr lang="ru-RU" sz="2100" dirty="0"/>
              <a:t>пропедевтика </a:t>
            </a:r>
            <a:r>
              <a:rPr lang="ru-RU" sz="2100" dirty="0" err="1"/>
              <a:t>алгебраїчних</a:t>
            </a:r>
            <a:r>
              <a:rPr lang="ru-RU" sz="2100" dirty="0"/>
              <a:t> та </a:t>
            </a:r>
            <a:r>
              <a:rPr lang="ru-RU" sz="2100" dirty="0" err="1"/>
              <a:t>геометричних</a:t>
            </a:r>
            <a:r>
              <a:rPr lang="ru-RU" sz="2100" dirty="0"/>
              <a:t> </a:t>
            </a:r>
            <a:r>
              <a:rPr lang="ru-RU" sz="2100" dirty="0" err="1"/>
              <a:t>знань</a:t>
            </a:r>
            <a:r>
              <a:rPr lang="ru-RU" sz="2100" dirty="0"/>
              <a:t>; </a:t>
            </a:r>
          </a:p>
          <a:p>
            <a:r>
              <a:rPr lang="ru-RU" sz="2100" dirty="0" err="1"/>
              <a:t>питання</a:t>
            </a:r>
            <a:r>
              <a:rPr lang="ru-RU" sz="2100" dirty="0"/>
              <a:t> </a:t>
            </a:r>
            <a:r>
              <a:rPr lang="ru-RU" sz="2100" dirty="0" err="1"/>
              <a:t>збагачення</a:t>
            </a:r>
            <a:r>
              <a:rPr lang="ru-RU" sz="2100" dirty="0"/>
              <a:t> </a:t>
            </a:r>
            <a:r>
              <a:rPr lang="ru-RU" sz="2100" dirty="0" err="1"/>
              <a:t>особистісних</a:t>
            </a:r>
            <a:r>
              <a:rPr lang="ru-RU" sz="2100" dirty="0"/>
              <a:t> </a:t>
            </a:r>
            <a:r>
              <a:rPr lang="ru-RU" sz="2100" dirty="0" err="1"/>
              <a:t>якостей</a:t>
            </a:r>
            <a:r>
              <a:rPr lang="ru-RU" sz="2100" dirty="0"/>
              <a:t> </a:t>
            </a:r>
            <a:r>
              <a:rPr lang="ru-RU" sz="2100" dirty="0" err="1"/>
              <a:t>учня</a:t>
            </a:r>
            <a:r>
              <a:rPr lang="ru-RU" sz="2100" dirty="0"/>
              <a:t>: </a:t>
            </a:r>
            <a:r>
              <a:rPr lang="ru-RU" sz="2100" dirty="0" err="1"/>
              <a:t>розвиток</a:t>
            </a:r>
            <a:r>
              <a:rPr lang="ru-RU" sz="2100" dirty="0"/>
              <a:t> </a:t>
            </a:r>
            <a:r>
              <a:rPr lang="ru-RU" sz="2100" dirty="0" err="1"/>
              <a:t>пам’яті</a:t>
            </a:r>
            <a:r>
              <a:rPr lang="ru-RU" sz="2100" dirty="0"/>
              <a:t>, </a:t>
            </a:r>
            <a:r>
              <a:rPr lang="ru-RU" sz="2100" dirty="0" err="1"/>
              <a:t>уваги</a:t>
            </a:r>
            <a:r>
              <a:rPr lang="ru-RU" sz="2100" dirty="0"/>
              <a:t>, </a:t>
            </a:r>
            <a:r>
              <a:rPr lang="ru-RU" sz="2100" dirty="0" err="1"/>
              <a:t>уяви</a:t>
            </a:r>
            <a:r>
              <a:rPr lang="ru-RU" sz="2100" dirty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7803" y="2354955"/>
            <a:ext cx="4803648" cy="23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573025"/>
            <a:ext cx="8596668" cy="5468338"/>
          </a:xfrm>
        </p:spPr>
        <p:txBody>
          <a:bodyPr/>
          <a:lstStyle/>
          <a:p>
            <a:r>
              <a:rPr lang="uk-UA" dirty="0"/>
              <a:t>Питанням розвитку просторової уяви надається велике значення з перших днів навчання дитини у школі. </a:t>
            </a:r>
            <a:br>
              <a:rPr lang="uk-UA" dirty="0"/>
            </a:br>
            <a:r>
              <a:rPr lang="uk-UA" dirty="0"/>
              <a:t>На сторінках робочого зошита розміщено завдання, які спрямовані </a:t>
            </a:r>
            <a:br>
              <a:rPr lang="uk-UA" dirty="0"/>
            </a:br>
            <a:r>
              <a:rPr lang="uk-UA" dirty="0"/>
              <a:t>на реалізацію цих завдань: вправи «Килимок», «Скло», «Назви кількість трикутників», вправи на симетрію.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7" y="2255558"/>
            <a:ext cx="6024502" cy="2103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836" y="2855900"/>
            <a:ext cx="5291770" cy="3376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4544392"/>
            <a:ext cx="4627116" cy="22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1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14144"/>
          </a:xfrm>
        </p:spPr>
        <p:txBody>
          <a:bodyPr>
            <a:normAutofit fontScale="90000"/>
          </a:bodyPr>
          <a:lstStyle/>
          <a:p>
            <a:r>
              <a:rPr lang="ru-RU" sz="3800" dirty="0"/>
              <a:t>Мета </a:t>
            </a:r>
            <a:r>
              <a:rPr lang="ru-RU" sz="3800" dirty="0" err="1"/>
              <a:t>проєкту</a:t>
            </a:r>
            <a:r>
              <a:rPr lang="ru-RU" sz="3800" dirty="0"/>
              <a:t> «</a:t>
            </a:r>
            <a:r>
              <a:rPr lang="ru-RU" sz="3800" dirty="0" err="1"/>
              <a:t>Інтелект</a:t>
            </a:r>
            <a:r>
              <a:rPr lang="ru-RU" sz="3800" dirty="0"/>
              <a:t> </a:t>
            </a:r>
            <a:r>
              <a:rPr lang="ru-RU" sz="3800" dirty="0" err="1"/>
              <a:t>України</a:t>
            </a:r>
            <a:r>
              <a:rPr lang="ru-RU" sz="3800" dirty="0"/>
              <a:t>» — </a:t>
            </a:r>
            <a:r>
              <a:rPr lang="ru-RU" sz="3800" dirty="0" err="1"/>
              <a:t>навчити</a:t>
            </a:r>
            <a:r>
              <a:rPr lang="ru-RU" sz="3800" dirty="0"/>
              <a:t> </a:t>
            </a:r>
            <a:r>
              <a:rPr lang="ru-RU" sz="3800" dirty="0" err="1"/>
              <a:t>дитину</a:t>
            </a:r>
            <a:r>
              <a:rPr lang="ru-RU" sz="3800" dirty="0"/>
              <a:t> бути </a:t>
            </a:r>
            <a:r>
              <a:rPr lang="ru-RU" sz="3800" dirty="0" err="1"/>
              <a:t>успішною</a:t>
            </a:r>
            <a:r>
              <a:rPr lang="ru-RU" sz="3800" dirty="0"/>
              <a:t> в </a:t>
            </a:r>
            <a:r>
              <a:rPr lang="ru-RU" sz="3800" dirty="0" err="1"/>
              <a:t>школі</a:t>
            </a:r>
            <a:r>
              <a:rPr lang="ru-RU" sz="3800" dirty="0"/>
              <a:t> та </a:t>
            </a:r>
            <a:r>
              <a:rPr lang="ru-RU" sz="3800" dirty="0" err="1"/>
              <a:t>дорослому</a:t>
            </a:r>
            <a:r>
              <a:rPr lang="ru-RU" sz="3800" dirty="0"/>
              <a:t> </a:t>
            </a:r>
            <a:r>
              <a:rPr lang="ru-RU" sz="3800" dirty="0" err="1"/>
              <a:t>житті</a:t>
            </a:r>
            <a:r>
              <a:rPr lang="ru-RU" sz="3800" dirty="0"/>
              <a:t>, </a:t>
            </a:r>
            <a:r>
              <a:rPr lang="ru-RU" sz="3800" dirty="0" err="1"/>
              <a:t>навчити</a:t>
            </a:r>
            <a:r>
              <a:rPr lang="ru-RU" sz="3800" dirty="0"/>
              <a:t> </a:t>
            </a:r>
            <a:r>
              <a:rPr lang="ru-RU" sz="3800" dirty="0" err="1"/>
              <a:t>радіти</a:t>
            </a:r>
            <a:r>
              <a:rPr lang="ru-RU" sz="3800" dirty="0"/>
              <a:t> </a:t>
            </a:r>
            <a:r>
              <a:rPr lang="ru-RU" sz="3800" dirty="0" err="1"/>
              <a:t>життю</a:t>
            </a:r>
            <a:r>
              <a:rPr lang="ru-RU" sz="38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2779776"/>
            <a:ext cx="8596668" cy="3261586"/>
          </a:xfrm>
        </p:spPr>
        <p:txBody>
          <a:bodyPr/>
          <a:lstStyle/>
          <a:p>
            <a:r>
              <a:rPr lang="uk-UA" sz="2000" dirty="0">
                <a:solidFill>
                  <a:srgbClr val="212529"/>
                </a:solidFill>
                <a:latin typeface="Montserrat"/>
              </a:rPr>
              <a:t>Дуже важливо, щоб ми всі: учителі, батьки, учні — розуміли, що навчання в школі — це праця, яка впливає на обумовлені віком зміни організму дитини. Якщо ми створимо сприятливе середовище, то матимемо позитивні зміни. Пам’ятаймо, що важливе не лише фізичне здоров’я, а й психологічне та соціальне благополуччя дитини</a:t>
            </a:r>
            <a:r>
              <a:rPr lang="uk-UA" sz="2000" dirty="0" smtClean="0">
                <a:solidFill>
                  <a:srgbClr val="212529"/>
                </a:solidFill>
                <a:latin typeface="Montserrat"/>
              </a:rPr>
              <a:t>.</a:t>
            </a:r>
            <a:endParaRPr lang="uk-UA" sz="2000" dirty="0">
              <a:solidFill>
                <a:srgbClr val="212529"/>
              </a:solidFill>
              <a:latin typeface="Montserrat"/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2987" y="1858967"/>
            <a:ext cx="5768536" cy="28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5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621793"/>
            <a:ext cx="8596668" cy="5419570"/>
          </a:xfrm>
        </p:spPr>
        <p:txBody>
          <a:bodyPr/>
          <a:lstStyle/>
          <a:p>
            <a:r>
              <a:rPr lang="uk-UA" dirty="0" smtClean="0"/>
              <a:t>Вправа </a:t>
            </a:r>
            <a:r>
              <a:rPr lang="uk-UA" dirty="0"/>
              <a:t>«Великі Перегони»,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має </a:t>
            </a:r>
            <a:r>
              <a:rPr lang="uk-UA" dirty="0"/>
              <a:t>на меті </a:t>
            </a:r>
            <a:r>
              <a:rPr lang="uk-UA" dirty="0" smtClean="0"/>
              <a:t>«</a:t>
            </a:r>
            <a:r>
              <a:rPr lang="uk-UA" dirty="0"/>
              <a:t>дальнє – середнє – ближнє повторення»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вивченого матеріалу</a:t>
            </a:r>
            <a:r>
              <a:rPr lang="uk-UA" dirty="0"/>
              <a:t>, відпрацювання обчислювальних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навичок</a:t>
            </a:r>
            <a:r>
              <a:rPr lang="uk-UA" dirty="0"/>
              <a:t>. </a:t>
            </a:r>
            <a:br>
              <a:rPr lang="uk-UA" dirty="0"/>
            </a:br>
            <a:endParaRPr lang="uk-UA" dirty="0" smtClean="0"/>
          </a:p>
          <a:p>
            <a:r>
              <a:rPr lang="uk-UA" dirty="0" smtClean="0"/>
              <a:t>Завдання </a:t>
            </a:r>
            <a:r>
              <a:rPr lang="uk-UA" dirty="0"/>
              <a:t>полягає у тому, </a:t>
            </a:r>
            <a:r>
              <a:rPr lang="uk-UA" dirty="0" smtClean="0"/>
              <a:t>щоб </a:t>
            </a:r>
            <a:r>
              <a:rPr lang="uk-UA" dirty="0"/>
              <a:t>за 4 хвилини учні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обчислили</a:t>
            </a:r>
            <a:r>
              <a:rPr lang="uk-UA" dirty="0"/>
              <a:t>, порівняли, </a:t>
            </a:r>
            <a:r>
              <a:rPr lang="uk-UA" dirty="0" smtClean="0"/>
              <a:t>перетворили </a:t>
            </a:r>
            <a:r>
              <a:rPr lang="uk-UA" dirty="0"/>
              <a:t>іменовані числа.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За </a:t>
            </a:r>
            <a:r>
              <a:rPr lang="uk-UA" dirty="0"/>
              <a:t>всі правильні відповіді </a:t>
            </a:r>
            <a:r>
              <a:rPr lang="uk-UA" dirty="0" smtClean="0"/>
              <a:t>дитина </a:t>
            </a:r>
            <a:r>
              <a:rPr lang="uk-UA" dirty="0"/>
              <a:t>отримує «Гран-Прі».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785" y="432946"/>
            <a:ext cx="5195495" cy="6187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04" y="3855618"/>
            <a:ext cx="5127228" cy="26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0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963169"/>
            <a:ext cx="8596668" cy="5078194"/>
          </a:xfrm>
        </p:spPr>
        <p:txBody>
          <a:bodyPr/>
          <a:lstStyle/>
          <a:p>
            <a:r>
              <a:rPr lang="uk-UA" dirty="0"/>
              <a:t>Питанню розвитку кмітливості, логічного мислення </a:t>
            </a:r>
            <a:br>
              <a:rPr lang="uk-UA" dirty="0"/>
            </a:br>
            <a:r>
              <a:rPr lang="uk-UA" dirty="0"/>
              <a:t>в </a:t>
            </a:r>
            <a:r>
              <a:rPr lang="uk-UA" dirty="0" err="1"/>
              <a:t>проєкті</a:t>
            </a:r>
            <a:r>
              <a:rPr lang="uk-UA" dirty="0"/>
              <a:t> приділяється велика увага: </a:t>
            </a:r>
            <a:br>
              <a:rPr lang="uk-UA" dirty="0"/>
            </a:br>
            <a:r>
              <a:rPr lang="uk-UA" dirty="0"/>
              <a:t>у навчальний інтегрований предмет «Я пізнаю світ» уведено матеріали курсу </a:t>
            </a:r>
            <a:r>
              <a:rPr lang="uk-UA" dirty="0" err="1"/>
              <a:t>еврики</a:t>
            </a:r>
            <a:r>
              <a:rPr lang="uk-UA" dirty="0"/>
              <a:t>, </a:t>
            </a:r>
            <a:br>
              <a:rPr lang="uk-UA" dirty="0"/>
            </a:br>
            <a:r>
              <a:rPr lang="uk-UA" dirty="0"/>
              <a:t>що вивчається з другого класу. </a:t>
            </a:r>
            <a:endParaRPr lang="uk-UA" dirty="0" smtClean="0"/>
          </a:p>
          <a:p>
            <a:r>
              <a:rPr lang="uk-UA" dirty="0" smtClean="0"/>
              <a:t>З </a:t>
            </a:r>
            <a:r>
              <a:rPr lang="uk-UA" dirty="0"/>
              <a:t>перших уроків першого класу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вводяться </a:t>
            </a:r>
            <a:r>
              <a:rPr lang="uk-UA" dirty="0"/>
              <a:t>логічні задачі, </a:t>
            </a:r>
            <a:br>
              <a:rPr lang="uk-UA" dirty="0"/>
            </a:br>
            <a:r>
              <a:rPr lang="uk-UA" dirty="0"/>
              <a:t>які подаються на кожному </a:t>
            </a:r>
            <a:endParaRPr lang="uk-UA" dirty="0" smtClean="0"/>
          </a:p>
          <a:p>
            <a:pPr marL="0" indent="0">
              <a:buNone/>
            </a:pPr>
            <a:r>
              <a:rPr lang="uk-UA" dirty="0" err="1" smtClean="0"/>
              <a:t>уроці</a:t>
            </a:r>
            <a:r>
              <a:rPr lang="uk-UA" dirty="0" smtClean="0"/>
              <a:t> </a:t>
            </a:r>
            <a:r>
              <a:rPr lang="uk-UA" dirty="0"/>
              <a:t>математики.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07" y="1949068"/>
            <a:ext cx="5465005" cy="4803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6" y="4027165"/>
            <a:ext cx="5311850" cy="2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38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5344" y="597408"/>
            <a:ext cx="9887712" cy="6108191"/>
          </a:xfrm>
        </p:spPr>
        <p:txBody>
          <a:bodyPr/>
          <a:lstStyle/>
          <a:p>
            <a:r>
              <a:rPr lang="ru-RU" dirty="0"/>
              <a:t>Система </a:t>
            </a:r>
            <a:r>
              <a:rPr lang="ru-RU" dirty="0" err="1"/>
              <a:t>роботи</a:t>
            </a:r>
            <a:r>
              <a:rPr lang="ru-RU" dirty="0"/>
              <a:t> над задачами за </a:t>
            </a:r>
            <a:r>
              <a:rPr lang="ru-RU" dirty="0" err="1"/>
              <a:t>їх</a:t>
            </a:r>
            <a:r>
              <a:rPr lang="ru-RU" dirty="0"/>
              <a:t> типами </a:t>
            </a:r>
            <a:r>
              <a:rPr lang="ru-RU" dirty="0" err="1"/>
              <a:t>будується</a:t>
            </a:r>
            <a:r>
              <a:rPr lang="ru-RU" dirty="0"/>
              <a:t> таким чином, </a:t>
            </a:r>
            <a:r>
              <a:rPr lang="ru-RU" dirty="0" err="1"/>
              <a:t>що</a:t>
            </a:r>
            <a:r>
              <a:rPr lang="ru-RU" dirty="0"/>
              <a:t> один тип </a:t>
            </a:r>
            <a:r>
              <a:rPr lang="ru-RU" dirty="0" err="1"/>
              <a:t>задачі</a:t>
            </a:r>
            <a:r>
              <a:rPr lang="ru-RU" dirty="0"/>
              <a:t> </a:t>
            </a:r>
            <a:r>
              <a:rPr lang="ru-RU" dirty="0" err="1"/>
              <a:t>вивчається</a:t>
            </a:r>
            <a:r>
              <a:rPr lang="ru-RU" dirty="0"/>
              <a:t> 16 </a:t>
            </a:r>
            <a:r>
              <a:rPr lang="ru-RU" dirty="0" err="1"/>
              <a:t>уроків</a:t>
            </a:r>
            <a:r>
              <a:rPr lang="ru-RU" dirty="0"/>
              <a:t> (за формулою «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по </a:t>
            </a:r>
            <a:r>
              <a:rPr lang="ru-RU" dirty="0" err="1"/>
              <a:t>чотири</a:t>
            </a:r>
            <a:r>
              <a:rPr lang="ru-RU" dirty="0"/>
              <a:t>»).  </a:t>
            </a:r>
            <a:r>
              <a:rPr lang="ru-RU" dirty="0" err="1"/>
              <a:t>Перші</a:t>
            </a:r>
            <a:r>
              <a:rPr lang="ru-RU" dirty="0"/>
              <a:t> 4 уроки — </a:t>
            </a:r>
            <a:r>
              <a:rPr lang="ru-RU" dirty="0" err="1"/>
              <a:t>ознайомлення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з типом </a:t>
            </a:r>
            <a:r>
              <a:rPr lang="ru-RU" dirty="0" err="1"/>
              <a:t>задачі</a:t>
            </a:r>
            <a:r>
              <a:rPr lang="ru-RU" dirty="0"/>
              <a:t>.  </a:t>
            </a:r>
            <a:r>
              <a:rPr lang="ru-RU" dirty="0" err="1"/>
              <a:t>Наступні</a:t>
            </a:r>
            <a:r>
              <a:rPr lang="ru-RU" dirty="0"/>
              <a:t> 4 уроки —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та </a:t>
            </a:r>
            <a:r>
              <a:rPr lang="ru-RU" dirty="0" err="1"/>
              <a:t>умінь</a:t>
            </a:r>
            <a:r>
              <a:rPr lang="ru-RU" dirty="0"/>
              <a:t> </a:t>
            </a:r>
            <a:r>
              <a:rPr lang="ru-RU" dirty="0" err="1"/>
              <a:t>розв’язувати</a:t>
            </a:r>
            <a:r>
              <a:rPr lang="ru-RU" dirty="0"/>
              <a:t> </a:t>
            </a:r>
            <a:r>
              <a:rPr lang="ru-RU" dirty="0" err="1"/>
              <a:t>задачі</a:t>
            </a:r>
            <a:r>
              <a:rPr lang="ru-RU" dirty="0"/>
              <a:t> </a:t>
            </a:r>
            <a:r>
              <a:rPr lang="ru-RU" dirty="0" err="1"/>
              <a:t>даного</a:t>
            </a:r>
            <a:r>
              <a:rPr lang="ru-RU" dirty="0"/>
              <a:t> типу, </a:t>
            </a:r>
            <a:r>
              <a:rPr lang="ru-RU" dirty="0" err="1"/>
              <a:t>перетворення</a:t>
            </a:r>
            <a:r>
              <a:rPr lang="ru-RU" dirty="0"/>
              <a:t> словесного типу </a:t>
            </a:r>
            <a:r>
              <a:rPr lang="ru-RU" dirty="0" err="1"/>
              <a:t>умови</a:t>
            </a:r>
            <a:r>
              <a:rPr lang="ru-RU" dirty="0"/>
              <a:t> у </a:t>
            </a:r>
            <a:r>
              <a:rPr lang="ru-RU" dirty="0" err="1"/>
              <a:t>схематичне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; </a:t>
            </a:r>
            <a:r>
              <a:rPr lang="ru-RU" dirty="0" err="1"/>
              <a:t>наступні</a:t>
            </a:r>
            <a:r>
              <a:rPr lang="ru-RU" dirty="0"/>
              <a:t> 4 уроки — робота за схемами, </a:t>
            </a:r>
            <a:r>
              <a:rPr lang="ru-RU" dirty="0" err="1"/>
              <a:t>самостійна</a:t>
            </a:r>
            <a:r>
              <a:rPr lang="ru-RU" dirty="0"/>
              <a:t> робота, робота над «</a:t>
            </a:r>
            <a:r>
              <a:rPr lang="ru-RU" dirty="0" err="1"/>
              <a:t>Сторінкою</a:t>
            </a:r>
            <a:r>
              <a:rPr lang="ru-RU" dirty="0"/>
              <a:t> </a:t>
            </a:r>
            <a:r>
              <a:rPr lang="ru-RU" dirty="0" err="1"/>
              <a:t>чемпіонів</a:t>
            </a:r>
            <a:r>
              <a:rPr lang="ru-RU" dirty="0"/>
              <a:t>»,  </a:t>
            </a:r>
            <a:r>
              <a:rPr lang="ru-RU" dirty="0" err="1"/>
              <a:t>наступні</a:t>
            </a:r>
            <a:r>
              <a:rPr lang="ru-RU" dirty="0"/>
              <a:t> 4  уроки — </a:t>
            </a:r>
            <a:r>
              <a:rPr lang="ru-RU" dirty="0" err="1"/>
              <a:t>творча</a:t>
            </a:r>
            <a:r>
              <a:rPr lang="ru-RU" dirty="0"/>
              <a:t>, </a:t>
            </a:r>
            <a:r>
              <a:rPr lang="ru-RU" dirty="0" err="1"/>
              <a:t>самостійна</a:t>
            </a:r>
            <a:r>
              <a:rPr lang="ru-RU" dirty="0"/>
              <a:t>, </a:t>
            </a:r>
            <a:r>
              <a:rPr lang="ru-RU" dirty="0" err="1"/>
              <a:t>оцінно-контролююча</a:t>
            </a:r>
            <a:r>
              <a:rPr lang="ru-RU" dirty="0"/>
              <a:t> робота </a:t>
            </a:r>
            <a:br>
              <a:rPr lang="ru-RU" dirty="0"/>
            </a:br>
            <a:r>
              <a:rPr lang="ru-RU" dirty="0"/>
              <a:t>над задачами </a:t>
            </a:r>
            <a:r>
              <a:rPr lang="ru-RU" dirty="0" err="1"/>
              <a:t>поданого</a:t>
            </a:r>
            <a:r>
              <a:rPr lang="ru-RU" dirty="0"/>
              <a:t> типу.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err="1"/>
              <a:t>Ступінь</a:t>
            </a:r>
            <a:r>
              <a:rPr lang="ru-RU" dirty="0"/>
              <a:t> </a:t>
            </a:r>
            <a:r>
              <a:rPr lang="ru-RU" dirty="0" err="1"/>
              <a:t>засвоєння</a:t>
            </a:r>
            <a:r>
              <a:rPr lang="ru-RU" dirty="0"/>
              <a:t> </a:t>
            </a:r>
            <a:r>
              <a:rPr lang="ru-RU" dirty="0" err="1"/>
              <a:t>даного</a:t>
            </a:r>
            <a:r>
              <a:rPr lang="ru-RU" dirty="0"/>
              <a:t> типу задач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високим</a:t>
            </a:r>
            <a:r>
              <a:rPr lang="ru-RU" dirty="0"/>
              <a:t> за </a:t>
            </a:r>
            <a:r>
              <a:rPr lang="ru-RU" dirty="0" err="1"/>
              <a:t>умови</a:t>
            </a:r>
            <a:r>
              <a:rPr lang="ru-RU" dirty="0"/>
              <a:t>, коли </a:t>
            </a:r>
            <a:r>
              <a:rPr lang="ru-RU" dirty="0" err="1"/>
              <a:t>учні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скласти</a:t>
            </a:r>
            <a:r>
              <a:rPr lang="ru-RU" dirty="0"/>
              <a:t> </a:t>
            </a:r>
            <a:r>
              <a:rPr lang="ru-RU" dirty="0" err="1"/>
              <a:t>арифметичну</a:t>
            </a:r>
            <a:r>
              <a:rPr lang="ru-RU" dirty="0"/>
              <a:t> та </a:t>
            </a:r>
            <a:r>
              <a:rPr lang="ru-RU" dirty="0" err="1"/>
              <a:t>алгебраїчну</a:t>
            </a:r>
            <a:r>
              <a:rPr lang="ru-RU" dirty="0"/>
              <a:t> </a:t>
            </a:r>
            <a:r>
              <a:rPr lang="ru-RU" dirty="0" err="1"/>
              <a:t>задачі</a:t>
            </a:r>
            <a:r>
              <a:rPr lang="ru-RU" dirty="0"/>
              <a:t> </a:t>
            </a:r>
            <a:r>
              <a:rPr lang="ru-RU" dirty="0" err="1"/>
              <a:t>вивченого</a:t>
            </a:r>
            <a:r>
              <a:rPr lang="ru-RU" dirty="0"/>
              <a:t> типу. У </a:t>
            </a:r>
            <a:r>
              <a:rPr lang="ru-RU" dirty="0" err="1"/>
              <a:t>робочих</a:t>
            </a:r>
            <a:r>
              <a:rPr lang="ru-RU" dirty="0"/>
              <a:t> </a:t>
            </a:r>
            <a:r>
              <a:rPr lang="ru-RU" dirty="0" err="1"/>
              <a:t>зошитах</a:t>
            </a:r>
            <a:r>
              <a:rPr lang="ru-RU" dirty="0"/>
              <a:t> </a:t>
            </a:r>
            <a:r>
              <a:rPr lang="ru-RU" dirty="0" err="1"/>
              <a:t>розміщено</a:t>
            </a:r>
            <a:r>
              <a:rPr lang="ru-RU" dirty="0"/>
              <a:t> «</a:t>
            </a:r>
            <a:r>
              <a:rPr lang="ru-RU" dirty="0" err="1"/>
              <a:t>Завдання</a:t>
            </a:r>
            <a:r>
              <a:rPr lang="ru-RU" dirty="0"/>
              <a:t> Кнопочки»: «</a:t>
            </a:r>
            <a:r>
              <a:rPr lang="ru-RU" dirty="0" err="1"/>
              <a:t>Склади</a:t>
            </a:r>
            <a:r>
              <a:rPr lang="ru-RU" dirty="0"/>
              <a:t> </a:t>
            </a:r>
            <a:r>
              <a:rPr lang="ru-RU" dirty="0" err="1"/>
              <a:t>арифметичну</a:t>
            </a:r>
            <a:r>
              <a:rPr lang="ru-RU" dirty="0"/>
              <a:t> задачу 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різницеве</a:t>
            </a:r>
            <a:r>
              <a:rPr lang="ru-RU" dirty="0"/>
              <a:t> </a:t>
            </a:r>
            <a:r>
              <a:rPr lang="ru-RU" dirty="0" err="1"/>
              <a:t>порівняння</a:t>
            </a:r>
            <a:r>
              <a:rPr lang="ru-RU" dirty="0"/>
              <a:t> та </a:t>
            </a:r>
            <a:r>
              <a:rPr lang="ru-RU" dirty="0" err="1"/>
              <a:t>алгебраїчну</a:t>
            </a:r>
            <a:r>
              <a:rPr lang="ru-RU" dirty="0"/>
              <a:t> задачу 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знаходження</a:t>
            </a:r>
            <a:r>
              <a:rPr lang="ru-RU" dirty="0"/>
              <a:t> </a:t>
            </a:r>
            <a:r>
              <a:rPr lang="ru-RU" dirty="0" err="1"/>
              <a:t>суми</a:t>
            </a:r>
            <a:r>
              <a:rPr lang="ru-RU" dirty="0"/>
              <a:t>. </a:t>
            </a:r>
            <a:r>
              <a:rPr lang="ru-RU" dirty="0" err="1"/>
              <a:t>Запропонуй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однокласникам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розв’язати</a:t>
            </a:r>
            <a:r>
              <a:rPr lang="ru-RU" dirty="0"/>
              <a:t>». </a:t>
            </a:r>
            <a:r>
              <a:rPr lang="ru-RU" dirty="0" err="1"/>
              <a:t>Учні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</a:t>
            </a:r>
            <a:r>
              <a:rPr lang="ru-RU" dirty="0" err="1"/>
              <a:t>задачі</a:t>
            </a:r>
            <a:r>
              <a:rPr lang="ru-RU" dirty="0"/>
              <a:t>, </a:t>
            </a:r>
            <a:r>
              <a:rPr lang="ru-RU" dirty="0" err="1"/>
              <a:t>пропонують</a:t>
            </a:r>
            <a:r>
              <a:rPr lang="ru-RU" dirty="0"/>
              <a:t> </a:t>
            </a:r>
            <a:r>
              <a:rPr lang="ru-RU" dirty="0" err="1"/>
              <a:t>однокласникам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розв’язати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та вербально </a:t>
            </a:r>
            <a:r>
              <a:rPr lang="ru-RU" dirty="0" err="1"/>
              <a:t>оцінюють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 та </a:t>
            </a:r>
            <a:r>
              <a:rPr lang="ru-RU" dirty="0" err="1"/>
              <a:t>пропозиції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однолітків</a:t>
            </a:r>
            <a:r>
              <a:rPr lang="ru-RU" dirty="0"/>
              <a:t>. 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30676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1920" y="804673"/>
            <a:ext cx="9838944" cy="5236690"/>
          </a:xfrm>
        </p:spPr>
        <p:txBody>
          <a:bodyPr/>
          <a:lstStyle/>
          <a:p>
            <a:r>
              <a:rPr lang="uk-UA" dirty="0"/>
              <a:t>Робота над розвитком логічного мислення, кмітливості, формування навички сприймати, відтворювати інформацію, використовуючи засоби математичного мовлення, здійснюється за допомогою коректурних вправ. Учням пропонується називати математичні знаки, цифри, одночасно називаючи, рахуючи </a:t>
            </a:r>
            <a:br>
              <a:rPr lang="uk-UA" dirty="0"/>
            </a:br>
            <a:r>
              <a:rPr lang="uk-UA" dirty="0"/>
              <a:t>та закреслюючи їх. Уміння утримати інформацію, озвучити її, виконати дію, відтворити — ось результат роботи над такою вправою</a:t>
            </a:r>
            <a:r>
              <a:rPr lang="uk-UA" dirty="0" smtClean="0"/>
              <a:t>. </a:t>
            </a:r>
          </a:p>
          <a:p>
            <a:pPr marL="0" indent="0">
              <a:buNone/>
            </a:pPr>
            <a:endParaRPr lang="uk-UA" dirty="0" smtClean="0"/>
          </a:p>
          <a:p>
            <a:pPr marL="0" lvl="0" indent="0" algn="ctr" defTabSz="91440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ru-RU" sz="3000" b="1" kern="0" dirty="0">
                <a:solidFill>
                  <a:srgbClr val="F1E005"/>
                </a:solidFill>
                <a:latin typeface="Arial"/>
                <a:cs typeface="Arial"/>
                <a:sym typeface="Arial"/>
              </a:rPr>
              <a:t>Приклад </a:t>
            </a:r>
            <a:r>
              <a:rPr lang="ru-RU" sz="3000" b="1" kern="0" dirty="0" err="1">
                <a:solidFill>
                  <a:srgbClr val="F1E005"/>
                </a:solidFill>
                <a:latin typeface="Arial"/>
                <a:cs typeface="Arial"/>
                <a:sym typeface="Arial"/>
              </a:rPr>
              <a:t>коректурної</a:t>
            </a:r>
            <a:r>
              <a:rPr lang="ru-RU" sz="3000" b="1" kern="0" dirty="0">
                <a:solidFill>
                  <a:srgbClr val="F1E005"/>
                </a:solidFill>
                <a:latin typeface="Arial"/>
                <a:cs typeface="Arial"/>
                <a:sym typeface="Arial"/>
              </a:rPr>
              <a:t> </a:t>
            </a:r>
            <a:r>
              <a:rPr lang="ru-RU" sz="3000" b="1" kern="0" dirty="0" err="1">
                <a:solidFill>
                  <a:srgbClr val="F1E005"/>
                </a:solidFill>
                <a:latin typeface="Arial"/>
                <a:cs typeface="Arial"/>
                <a:sym typeface="Arial"/>
              </a:rPr>
              <a:t>вправи</a:t>
            </a:r>
            <a:endParaRPr lang="ru-RU" sz="400" kern="0" dirty="0">
              <a:solidFill>
                <a:srgbClr val="F1E005"/>
              </a:solidFill>
              <a:latin typeface="Arial"/>
              <a:cs typeface="Arial"/>
              <a:sym typeface="Arial"/>
            </a:endParaRP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75" y="3645316"/>
            <a:ext cx="998611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37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707137"/>
            <a:ext cx="8596668" cy="5334226"/>
          </a:xfrm>
        </p:spPr>
        <p:txBody>
          <a:bodyPr/>
          <a:lstStyle/>
          <a:p>
            <a:r>
              <a:rPr lang="ru-RU" dirty="0"/>
              <a:t>На уроках математики в НПП «</a:t>
            </a:r>
            <a:r>
              <a:rPr lang="ru-RU" dirty="0" err="1"/>
              <a:t>Інтелект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» </a:t>
            </a:r>
            <a:r>
              <a:rPr lang="ru-RU" dirty="0" err="1"/>
              <a:t>приділяється</a:t>
            </a:r>
            <a:r>
              <a:rPr lang="ru-RU" dirty="0"/>
              <a:t> велика </a:t>
            </a:r>
            <a:r>
              <a:rPr lang="ru-RU" dirty="0" err="1"/>
              <a:t>увага</a:t>
            </a:r>
            <a:r>
              <a:rPr lang="ru-RU" dirty="0"/>
              <a:t> </a:t>
            </a:r>
            <a:r>
              <a:rPr lang="ru-RU" dirty="0" err="1"/>
              <a:t>питанням</a:t>
            </a:r>
            <a:r>
              <a:rPr lang="ru-RU" dirty="0"/>
              <a:t> пропедевтики </a:t>
            </a:r>
            <a:r>
              <a:rPr lang="ru-RU" dirty="0" err="1"/>
              <a:t>алгебраїчних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геометричних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.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1709852"/>
            <a:ext cx="10028789" cy="175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3756725"/>
            <a:ext cx="10028789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9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551" y="1323053"/>
            <a:ext cx="8596312" cy="38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6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719329"/>
            <a:ext cx="8596668" cy="5322034"/>
          </a:xfrm>
        </p:spPr>
        <p:txBody>
          <a:bodyPr/>
          <a:lstStyle/>
          <a:p>
            <a:r>
              <a:rPr lang="uk-UA" sz="2800" dirty="0"/>
              <a:t>Отже, система </a:t>
            </a:r>
            <a:r>
              <a:rPr lang="uk-UA" sz="2800" dirty="0" smtClean="0"/>
              <a:t>уроків  </a:t>
            </a:r>
            <a:r>
              <a:rPr lang="uk-UA" sz="2800" dirty="0"/>
              <a:t>у початковій </a:t>
            </a:r>
            <a:r>
              <a:rPr lang="uk-UA" sz="2800" dirty="0" smtClean="0"/>
              <a:t>школі, в якій впроваджується науково-педагогічний </a:t>
            </a:r>
            <a:r>
              <a:rPr lang="uk-UA" sz="2800" dirty="0" err="1" smtClean="0"/>
              <a:t>проєкт</a:t>
            </a:r>
            <a:r>
              <a:rPr lang="uk-UA" sz="2800" dirty="0" smtClean="0"/>
              <a:t> «Інтелект України», формує </a:t>
            </a:r>
            <a:r>
              <a:rPr lang="uk-UA" sz="2800" dirty="0"/>
              <a:t>знання, практичні навички, необхідні  у повсякденному житті людини.  </a:t>
            </a:r>
            <a:r>
              <a:rPr lang="uk-UA" sz="2800" dirty="0" smtClean="0"/>
              <a:t>Урок </a:t>
            </a:r>
            <a:r>
              <a:rPr lang="uk-UA" sz="2800" dirty="0"/>
              <a:t>в </a:t>
            </a:r>
            <a:r>
              <a:rPr lang="uk-UA" sz="2800" dirty="0" err="1"/>
              <a:t>проєкті</a:t>
            </a:r>
            <a:r>
              <a:rPr lang="uk-UA" sz="2800" dirty="0"/>
              <a:t> — </a:t>
            </a:r>
            <a:r>
              <a:rPr lang="uk-UA" sz="2800" dirty="0" err="1"/>
              <a:t>поліфункціональний</a:t>
            </a:r>
            <a:r>
              <a:rPr lang="uk-UA" sz="2800" dirty="0"/>
              <a:t>. Він — позитивний у своїй основі, реалізує </a:t>
            </a:r>
            <a:r>
              <a:rPr lang="uk-UA" sz="2800" dirty="0" err="1"/>
              <a:t>здоров’язбережувальні</a:t>
            </a:r>
            <a:r>
              <a:rPr lang="uk-UA" sz="2800" dirty="0"/>
              <a:t> технології, має подвійний науково-емоційний підсумок, </a:t>
            </a:r>
            <a:r>
              <a:rPr lang="uk-UA" sz="2800" dirty="0" err="1"/>
              <a:t>емоційно</a:t>
            </a:r>
            <a:r>
              <a:rPr lang="uk-UA" sz="2800" dirty="0"/>
              <a:t>-ціннісне насичення</a:t>
            </a:r>
            <a:r>
              <a:rPr lang="uk-UA" sz="2800" dirty="0" smtClean="0"/>
              <a:t>. </a:t>
            </a:r>
          </a:p>
          <a:p>
            <a:endParaRPr lang="uk-UA" dirty="0"/>
          </a:p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633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Особливості </a:t>
            </a:r>
            <a:r>
              <a:rPr lang="uk-UA" dirty="0" err="1" smtClean="0"/>
              <a:t>проєкту</a:t>
            </a:r>
            <a:r>
              <a:rPr lang="uk-UA" dirty="0" smtClean="0"/>
              <a:t> – власне бачення.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Аналізуючи свій перший рік навчання роботи за науково-педагогічним </a:t>
            </a:r>
            <a:r>
              <a:rPr lang="uk-UA" sz="2000" dirty="0" err="1" smtClean="0"/>
              <a:t>проєктом</a:t>
            </a:r>
            <a:r>
              <a:rPr lang="uk-UA" sz="2000" dirty="0" smtClean="0"/>
              <a:t> «Інтелект України» у 1 класі, хочу відзначити декілька характерних ліній, які відрізняють цю програму від інших: </a:t>
            </a:r>
          </a:p>
          <a:p>
            <a:r>
              <a:rPr lang="uk-UA" sz="2000" dirty="0" smtClean="0"/>
              <a:t>1. це структура уроку; </a:t>
            </a:r>
          </a:p>
          <a:p>
            <a:r>
              <a:rPr lang="uk-UA" sz="2000" dirty="0" smtClean="0"/>
              <a:t>2. це  змістові лінії, що реалізуються через навчальні предмети «Українська мова», «Математика» та інтегрований курс «Я пізнаю світ»; </a:t>
            </a:r>
          </a:p>
          <a:p>
            <a:r>
              <a:rPr lang="uk-UA" sz="2000" dirty="0" smtClean="0"/>
              <a:t>3. це повторення вивченого на усіх </a:t>
            </a:r>
            <a:r>
              <a:rPr lang="uk-UA" sz="2000" dirty="0" err="1" smtClean="0"/>
              <a:t>уроках</a:t>
            </a:r>
            <a:r>
              <a:rPr lang="uk-UA" sz="2000" dirty="0" smtClean="0"/>
              <a:t>, починаючи з другого. 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8234" y="1985368"/>
            <a:ext cx="5358597" cy="26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4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0416"/>
            <a:ext cx="8596668" cy="682752"/>
          </a:xfrm>
        </p:spPr>
        <p:txBody>
          <a:bodyPr/>
          <a:lstStyle/>
          <a:p>
            <a:r>
              <a:rPr lang="uk-UA" dirty="0" smtClean="0"/>
              <a:t>1. Структура уроку. </a:t>
            </a:r>
            <a:endParaRPr lang="uk-UA" dirty="0"/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677334" y="963168"/>
            <a:ext cx="9637098" cy="5681471"/>
          </a:xfrm>
        </p:spPr>
        <p:txBody>
          <a:bodyPr>
            <a:normAutofit/>
          </a:bodyPr>
          <a:lstStyle/>
          <a:p>
            <a:r>
              <a:rPr lang="uk-UA" dirty="0"/>
              <a:t>І. Організаційний етап</a:t>
            </a:r>
          </a:p>
          <a:p>
            <a:r>
              <a:rPr lang="uk-UA" dirty="0"/>
              <a:t>організаційний момент (1 хвилина);</a:t>
            </a:r>
          </a:p>
          <a:p>
            <a:r>
              <a:rPr lang="uk-UA" dirty="0"/>
              <a:t>- підготовка робочого місця;</a:t>
            </a:r>
          </a:p>
          <a:p>
            <a:r>
              <a:rPr lang="uk-UA" dirty="0"/>
              <a:t>- привітання;</a:t>
            </a:r>
          </a:p>
          <a:p>
            <a:r>
              <a:rPr lang="uk-UA" dirty="0"/>
              <a:t>- здійснення діяльності з метою реалізації принципів позитивного мислення;</a:t>
            </a:r>
          </a:p>
          <a:p>
            <a:r>
              <a:rPr lang="uk-UA" dirty="0" err="1"/>
              <a:t>емоційно</a:t>
            </a:r>
            <a:r>
              <a:rPr lang="uk-UA" dirty="0"/>
              <a:t>-мотиваційний компонент уроку (1 хвилина)</a:t>
            </a:r>
          </a:p>
          <a:p>
            <a:endParaRPr lang="uk-UA" dirty="0"/>
          </a:p>
          <a:p>
            <a:r>
              <a:rPr lang="uk-UA" dirty="0"/>
              <a:t>- здійснення діяльності з метою налаштування учнів на успішну спільну плідну працю в умовах </a:t>
            </a:r>
            <a:r>
              <a:rPr lang="uk-UA" dirty="0" err="1" smtClean="0"/>
              <a:t>емоційно</a:t>
            </a:r>
            <a:r>
              <a:rPr lang="uk-UA" dirty="0" smtClean="0"/>
              <a:t>-комфортного </a:t>
            </a:r>
            <a:r>
              <a:rPr lang="uk-UA" dirty="0"/>
              <a:t>клімату на </a:t>
            </a:r>
            <a:r>
              <a:rPr lang="uk-UA" dirty="0" err="1"/>
              <a:t>уроці</a:t>
            </a:r>
            <a:r>
              <a:rPr lang="uk-UA" dirty="0"/>
              <a:t>.</a:t>
            </a:r>
          </a:p>
          <a:p>
            <a:endParaRPr lang="uk-UA" dirty="0"/>
          </a:p>
          <a:p>
            <a:r>
              <a:rPr lang="uk-UA" dirty="0"/>
              <a:t>ІІ. Етап перевірки домашнього завдання:</a:t>
            </a:r>
          </a:p>
          <a:p>
            <a:r>
              <a:rPr lang="uk-UA" dirty="0"/>
              <a:t>перевірка домашніх завдань (3 хвилини)</a:t>
            </a:r>
          </a:p>
          <a:p>
            <a:r>
              <a:rPr lang="uk-UA" dirty="0"/>
              <a:t>- робота в парах;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9807" y="1985311"/>
            <a:ext cx="5319682" cy="25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438912"/>
            <a:ext cx="9819978" cy="5986271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ІІІ. Етап активного та свідомого засвоєння нового матеріалу:</a:t>
            </a:r>
          </a:p>
          <a:p>
            <a:r>
              <a:rPr lang="uk-UA" dirty="0"/>
              <a:t>- аналіз теми уроку та визначення загальних, особистісних завдань учнів на урок. (1 хвилина).</a:t>
            </a:r>
          </a:p>
          <a:p>
            <a:r>
              <a:rPr lang="uk-UA" dirty="0"/>
              <a:t>І</a:t>
            </a:r>
            <a:r>
              <a:rPr lang="en-US" dirty="0"/>
              <a:t>V. </a:t>
            </a:r>
            <a:r>
              <a:rPr lang="uk-UA" dirty="0"/>
              <a:t>Реалізація першої змістової лінії:</a:t>
            </a:r>
          </a:p>
          <a:p>
            <a:r>
              <a:rPr lang="uk-UA" dirty="0"/>
              <a:t>- актуалізація опорних знань (навчальна спільна діяльність учителя та учнів, спрямована на відновлення ,</a:t>
            </a:r>
          </a:p>
          <a:p>
            <a:r>
              <a:rPr lang="uk-UA" dirty="0"/>
              <a:t>повторення необхідних навчальних одиниць основного змісту навчального матеріалу(2 хвилини));</a:t>
            </a:r>
          </a:p>
          <a:p>
            <a:r>
              <a:rPr lang="uk-UA" dirty="0"/>
              <a:t>- формування елементів ключових, </a:t>
            </a:r>
            <a:r>
              <a:rPr lang="uk-UA" dirty="0" err="1"/>
              <a:t>загальнопредметних</a:t>
            </a:r>
            <a:r>
              <a:rPr lang="uk-UA" dirty="0"/>
              <a:t>, предметних </a:t>
            </a:r>
            <a:r>
              <a:rPr lang="uk-UA" dirty="0" err="1"/>
              <a:t>компетентностей</a:t>
            </a:r>
            <a:r>
              <a:rPr lang="uk-UA" dirty="0"/>
              <a:t>, наскрізних умінь</a:t>
            </a:r>
          </a:p>
          <a:p>
            <a:r>
              <a:rPr lang="uk-UA" dirty="0"/>
              <a:t>та навичок(4-5 хвилин);</a:t>
            </a:r>
          </a:p>
          <a:p>
            <a:r>
              <a:rPr lang="uk-UA" dirty="0"/>
              <a:t>- фізкультхвилинка</a:t>
            </a:r>
          </a:p>
          <a:p>
            <a:r>
              <a:rPr lang="uk-UA" dirty="0"/>
              <a:t>- засвоєння навчальної одиниці на основі таксономії цілей </a:t>
            </a:r>
            <a:r>
              <a:rPr lang="uk-UA" dirty="0" err="1"/>
              <a:t>Блума</a:t>
            </a:r>
            <a:r>
              <a:rPr lang="uk-UA" dirty="0"/>
              <a:t>;</a:t>
            </a:r>
          </a:p>
          <a:p>
            <a:r>
              <a:rPr lang="uk-UA" dirty="0"/>
              <a:t>- формування понять , знань , вивчення законів(5 хвилин);</a:t>
            </a:r>
          </a:p>
          <a:p>
            <a:r>
              <a:rPr lang="uk-UA" dirty="0"/>
              <a:t>- вправи на закріплення нового вивченого матеріалу(2 хвилини)</a:t>
            </a:r>
          </a:p>
          <a:p>
            <a:r>
              <a:rPr lang="uk-UA" dirty="0"/>
              <a:t>- вправи на практичне застосування вивченого матеріалу(2 хвилини</a:t>
            </a:r>
            <a:r>
              <a:rPr lang="uk-UA" dirty="0" smtClean="0"/>
              <a:t>)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Вправи</a:t>
            </a:r>
            <a:r>
              <a:rPr lang="ru-RU" dirty="0" smtClean="0"/>
              <a:t> </a:t>
            </a:r>
            <a:r>
              <a:rPr lang="ru-RU" dirty="0" err="1"/>
              <a:t>узагальнення</a:t>
            </a:r>
            <a:r>
              <a:rPr lang="ru-RU" dirty="0"/>
              <a:t> </a:t>
            </a:r>
            <a:r>
              <a:rPr lang="ru-RU" dirty="0" err="1"/>
              <a:t>вивченого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(</a:t>
            </a:r>
            <a:r>
              <a:rPr lang="ru-RU" dirty="0" err="1"/>
              <a:t>бесіда</a:t>
            </a:r>
            <a:r>
              <a:rPr lang="ru-RU" dirty="0"/>
              <a:t>,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схеми</a:t>
            </a:r>
            <a:r>
              <a:rPr lang="ru-RU" dirty="0"/>
              <a:t>,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 smtClean="0"/>
              <a:t>аналіз</a:t>
            </a:r>
            <a:r>
              <a:rPr lang="ru-RU" dirty="0" smtClean="0"/>
              <a:t> </a:t>
            </a:r>
            <a:r>
              <a:rPr lang="ru-RU" dirty="0" err="1"/>
              <a:t>структурних</a:t>
            </a:r>
            <a:r>
              <a:rPr lang="ru-RU" dirty="0"/>
              <a:t> схем(2 </a:t>
            </a:r>
            <a:r>
              <a:rPr lang="ru-RU" dirty="0" err="1"/>
              <a:t>хвилини</a:t>
            </a:r>
            <a:r>
              <a:rPr lang="ru-RU" dirty="0"/>
              <a:t>))</a:t>
            </a:r>
          </a:p>
          <a:p>
            <a:r>
              <a:rPr lang="ru-RU" dirty="0"/>
              <a:t>V. </a:t>
            </a:r>
            <a:r>
              <a:rPr lang="ru-RU" dirty="0" err="1"/>
              <a:t>Релакс</a:t>
            </a:r>
            <a:r>
              <a:rPr lang="ru-RU" dirty="0"/>
              <a:t>(1 </a:t>
            </a:r>
            <a:r>
              <a:rPr lang="ru-RU" dirty="0" err="1"/>
              <a:t>хвилина</a:t>
            </a:r>
            <a:r>
              <a:rPr lang="ru-RU" dirty="0"/>
              <a:t>)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1918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707136"/>
            <a:ext cx="9283530" cy="56083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</a:t>
            </a:r>
            <a:r>
              <a:rPr lang="uk-UA" dirty="0"/>
              <a:t>І. Реалізація другої змістової лінії(5 хвилин)</a:t>
            </a:r>
          </a:p>
          <a:p>
            <a:r>
              <a:rPr lang="en-US" dirty="0"/>
              <a:t>V</a:t>
            </a:r>
            <a:r>
              <a:rPr lang="uk-UA" dirty="0"/>
              <a:t>ІІ. Вправи </a:t>
            </a:r>
            <a:r>
              <a:rPr lang="uk-UA" dirty="0" err="1"/>
              <a:t>здоров`язбережувального</a:t>
            </a:r>
            <a:r>
              <a:rPr lang="uk-UA" dirty="0"/>
              <a:t> змісту :</a:t>
            </a:r>
          </a:p>
          <a:p>
            <a:r>
              <a:rPr lang="uk-UA" dirty="0"/>
              <a:t>- вправи на покращення зору;</a:t>
            </a:r>
          </a:p>
          <a:p>
            <a:r>
              <a:rPr lang="en-US" dirty="0"/>
              <a:t>V</a:t>
            </a:r>
            <a:r>
              <a:rPr lang="uk-UA" dirty="0"/>
              <a:t>ІІІ. Реалізація третьої змістової лінії( 5 хвилин)</a:t>
            </a:r>
          </a:p>
          <a:p>
            <a:r>
              <a:rPr lang="uk-UA" dirty="0"/>
              <a:t>ІХ. Етап практичного втілення отриманих знань(4 хвилини):</a:t>
            </a:r>
          </a:p>
          <a:p>
            <a:r>
              <a:rPr lang="uk-UA" dirty="0"/>
              <a:t>- Великі Перегони;</a:t>
            </a:r>
          </a:p>
          <a:p>
            <a:r>
              <a:rPr lang="uk-UA" dirty="0"/>
              <a:t>- Сторінка Мудрого Задачника;</a:t>
            </a:r>
          </a:p>
          <a:p>
            <a:r>
              <a:rPr lang="uk-UA" dirty="0"/>
              <a:t>- Конкурс Найрозумніший;</a:t>
            </a:r>
          </a:p>
          <a:p>
            <a:r>
              <a:rPr lang="uk-UA" dirty="0"/>
              <a:t>- Математичні подорожі</a:t>
            </a:r>
          </a:p>
          <a:p>
            <a:r>
              <a:rPr lang="uk-UA" dirty="0"/>
              <a:t>Х. Перевірка виконання конкурсних завдань(2 хвилини)</a:t>
            </a:r>
          </a:p>
          <a:p>
            <a:r>
              <a:rPr lang="uk-UA" dirty="0"/>
              <a:t>ХІ. Інформація про домашнє завдання(1 хвилина)</a:t>
            </a:r>
          </a:p>
          <a:p>
            <a:r>
              <a:rPr lang="uk-UA" dirty="0"/>
              <a:t>ХІІ. Підведення науково-емоційного підсумку уроку.</a:t>
            </a:r>
          </a:p>
          <a:p>
            <a:endParaRPr lang="uk-UA" dirty="0"/>
          </a:p>
          <a:p>
            <a:r>
              <a:rPr lang="uk-UA" dirty="0"/>
              <a:t>д-р педагогічних наук, професор І.В. Гавриш</a:t>
            </a:r>
          </a:p>
          <a:p>
            <a:r>
              <a:rPr lang="uk-UA" dirty="0"/>
              <a:t>колектив учителів початкової школи ХГ </a:t>
            </a:r>
            <a:r>
              <a:rPr lang="en-US" dirty="0"/>
              <a:t>No169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346" y="707136"/>
            <a:ext cx="4828161" cy="2499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46" y="3511294"/>
            <a:ext cx="4828161" cy="234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3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1792"/>
          </a:xfrm>
        </p:spPr>
        <p:txBody>
          <a:bodyPr>
            <a:noAutofit/>
          </a:bodyPr>
          <a:lstStyle/>
          <a:p>
            <a:r>
              <a:rPr lang="uk-UA" dirty="0" smtClean="0"/>
              <a:t>Українська мова 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511808"/>
            <a:ext cx="8596668" cy="4742687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Першим етапом вивчення української мови </a:t>
            </a:r>
            <a:br>
              <a:rPr lang="uk-UA" dirty="0"/>
            </a:br>
            <a:r>
              <a:rPr lang="uk-UA" dirty="0"/>
              <a:t>є курс Навчання грамоти. </a:t>
            </a:r>
            <a:endParaRPr lang="uk-UA" dirty="0" smtClean="0"/>
          </a:p>
          <a:p>
            <a:r>
              <a:rPr lang="uk-UA" dirty="0"/>
              <a:t>Курс Навчання грамоти в НПП “Інтелект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України</a:t>
            </a:r>
            <a:r>
              <a:rPr lang="uk-UA" dirty="0"/>
              <a:t>” ділиться на три періоди, </a:t>
            </a:r>
            <a:br>
              <a:rPr lang="uk-UA" dirty="0"/>
            </a:br>
            <a:r>
              <a:rPr lang="uk-UA" dirty="0"/>
              <a:t>або взаємопов'язані етапи: </a:t>
            </a:r>
          </a:p>
          <a:p>
            <a:r>
              <a:rPr lang="uk-UA" dirty="0"/>
              <a:t>перший етап – перші чотири тижні вересня та один тиждень жовтня, усього п'ять тижнів;</a:t>
            </a:r>
          </a:p>
          <a:p>
            <a:r>
              <a:rPr lang="uk-UA" dirty="0"/>
              <a:t>другий етап – другий тиждень жовтня – кінець першого семестру;</a:t>
            </a:r>
          </a:p>
          <a:p>
            <a:r>
              <a:rPr lang="uk-UA" dirty="0"/>
              <a:t>третій етап – упродовж усього другого семестру. </a:t>
            </a: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r>
              <a:rPr lang="ru-RU" dirty="0" err="1" smtClean="0"/>
              <a:t>Змістові</a:t>
            </a:r>
            <a:r>
              <a:rPr lang="ru-RU" dirty="0" smtClean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реалізуються</a:t>
            </a:r>
            <a:r>
              <a:rPr lang="ru-RU" dirty="0"/>
              <a:t> через </a:t>
            </a:r>
            <a:r>
              <a:rPr lang="ru-RU" dirty="0" err="1"/>
              <a:t>навчальний</a:t>
            </a:r>
            <a:r>
              <a:rPr lang="ru-RU" dirty="0"/>
              <a:t> предмет «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» (6 год. на </a:t>
            </a:r>
            <a:r>
              <a:rPr lang="ru-RU" dirty="0" err="1"/>
              <a:t>тиждень</a:t>
            </a:r>
            <a:r>
              <a:rPr lang="ru-RU" dirty="0"/>
              <a:t>) та </a:t>
            </a:r>
            <a:r>
              <a:rPr lang="ru-RU" dirty="0" err="1"/>
              <a:t>інтегрований</a:t>
            </a:r>
            <a:r>
              <a:rPr lang="ru-RU" dirty="0"/>
              <a:t> курс «Я </a:t>
            </a:r>
            <a:r>
              <a:rPr lang="ru-RU" dirty="0" err="1"/>
              <a:t>пізнаю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» (1 год. 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тиждень</a:t>
            </a:r>
            <a:r>
              <a:rPr lang="ru-RU" dirty="0"/>
              <a:t>).  </a:t>
            </a:r>
          </a:p>
          <a:p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– 7 годин на </a:t>
            </a:r>
            <a:r>
              <a:rPr lang="ru-RU" dirty="0" err="1"/>
              <a:t>тиждень</a:t>
            </a:r>
            <a:r>
              <a:rPr lang="ru-RU" dirty="0"/>
              <a:t>. 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32" y="597408"/>
            <a:ext cx="5791200" cy="24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68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14528" y="329184"/>
            <a:ext cx="10046208" cy="5998463"/>
          </a:xfrm>
        </p:spPr>
        <p:txBody>
          <a:bodyPr/>
          <a:lstStyle/>
          <a:p>
            <a:r>
              <a:rPr lang="uk-UA" dirty="0"/>
              <a:t>Перший етап – навчання грамоти з використанням аналітико-синтетичного, алгоритмічного методів та методу цілих слів.</a:t>
            </a:r>
          </a:p>
          <a:p>
            <a:r>
              <a:rPr lang="uk-UA" dirty="0"/>
              <a:t>Логіка навчання у перші дні полягає у тому, що учні 1-го класу </a:t>
            </a:r>
            <a:r>
              <a:rPr lang="uk-UA" dirty="0" err="1"/>
              <a:t>вчаться</a:t>
            </a:r>
            <a:r>
              <a:rPr lang="uk-UA" dirty="0"/>
              <a:t> ідентифікувати звуки  й відповідні їм букви, читати цілими словами (метод стеження), саджаючи слова </a:t>
            </a:r>
            <a:r>
              <a:rPr lang="uk-UA" dirty="0" smtClean="0"/>
              <a:t>у </a:t>
            </a:r>
            <a:r>
              <a:rPr lang="uk-UA" dirty="0"/>
              <a:t>“човники”. Метод стеження здійснюється </a:t>
            </a:r>
            <a:br>
              <a:rPr lang="uk-UA" dirty="0"/>
            </a:br>
            <a:r>
              <a:rPr lang="uk-UA" dirty="0"/>
              <a:t>з використанням </a:t>
            </a:r>
            <a:r>
              <a:rPr lang="uk-UA" dirty="0" err="1"/>
              <a:t>аудіосупроводу</a:t>
            </a:r>
            <a:r>
              <a:rPr lang="uk-UA" dirty="0"/>
              <a:t>. Робота розпочинається з вивчення алфавіту. Кожен тиждень вивчається по сім літер. Упродовж п'ятого тижня — п'ять літер. </a:t>
            </a:r>
            <a:endParaRPr lang="uk-UA" dirty="0" smtClean="0"/>
          </a:p>
          <a:p>
            <a:r>
              <a:rPr lang="uk-UA" dirty="0"/>
              <a:t>Навчання письма на Першому етапі здійснюється на основі алгоритмічного методу і передбачає ознайомлення </a:t>
            </a:r>
            <a:r>
              <a:rPr lang="uk-UA" dirty="0" smtClean="0"/>
              <a:t>з </a:t>
            </a:r>
            <a:r>
              <a:rPr lang="uk-UA" dirty="0"/>
              <a:t>алгоритмами написання основних елементів букв, а також малих і великих літер, </a:t>
            </a:r>
            <a:r>
              <a:rPr lang="uk-UA" dirty="0" smtClean="0"/>
              <a:t>що </a:t>
            </a:r>
            <a:r>
              <a:rPr lang="uk-UA" dirty="0"/>
              <a:t>здійснюється за допомогою ІКТ. </a:t>
            </a:r>
            <a:br>
              <a:rPr lang="uk-UA" dirty="0"/>
            </a:br>
            <a:r>
              <a:rPr lang="uk-UA" dirty="0"/>
              <a:t>На цьому етапі велика увага приділяється розвитку усного мовлення, формування </a:t>
            </a:r>
            <a:br>
              <a:rPr lang="uk-UA" dirty="0"/>
            </a:br>
            <a:r>
              <a:rPr lang="uk-UA" dirty="0"/>
              <a:t>умінь орієнтуватися на сторінках зошита, вивчаються гігієнічні правила письма. 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56" y="4023360"/>
            <a:ext cx="6120384" cy="26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2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365761"/>
            <a:ext cx="8596668" cy="5675602"/>
          </a:xfrm>
        </p:spPr>
        <p:txBody>
          <a:bodyPr/>
          <a:lstStyle/>
          <a:p>
            <a:r>
              <a:rPr lang="uk-UA" dirty="0"/>
              <a:t>Формування навички читання, письма </a:t>
            </a:r>
            <a:br>
              <a:rPr lang="uk-UA" dirty="0"/>
            </a:br>
            <a:r>
              <a:rPr lang="uk-UA" dirty="0"/>
              <a:t>на підготовчому етапі реалізуються </a:t>
            </a:r>
            <a:br>
              <a:rPr lang="uk-UA" dirty="0"/>
            </a:br>
            <a:r>
              <a:rPr lang="uk-UA" dirty="0"/>
              <a:t>на основі технологічного принципу </a:t>
            </a:r>
            <a:br>
              <a:rPr lang="uk-UA" dirty="0"/>
            </a:br>
            <a:r>
              <a:rPr lang="uk-UA" dirty="0"/>
              <a:t>з допомогою комплексу технічних вправ: </a:t>
            </a:r>
            <a:br>
              <a:rPr lang="uk-UA" dirty="0"/>
            </a:br>
            <a:r>
              <a:rPr lang="uk-UA" dirty="0"/>
              <a:t>«Презентація букв», «Човники», «Жук-буквоїд», «Сорока-Черепаха», </a:t>
            </a:r>
            <a:br>
              <a:rPr lang="uk-UA" dirty="0"/>
            </a:br>
            <a:r>
              <a:rPr lang="uk-UA" dirty="0"/>
              <a:t>«Пісенька складів», «Веселий папужка», «Умілі пальчики», «Оживи літеру».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44" y="2633472"/>
            <a:ext cx="2033237" cy="1451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30" y="4337417"/>
            <a:ext cx="2033237" cy="1451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867" y="2633472"/>
            <a:ext cx="2028035" cy="1445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177" y="4343740"/>
            <a:ext cx="2027720" cy="1444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897" y="2672935"/>
            <a:ext cx="1983791" cy="1411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207" y="4337417"/>
            <a:ext cx="2029750" cy="1445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5958" y="2672935"/>
            <a:ext cx="1972646" cy="14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2670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641</TotalTime>
  <Words>1076</Words>
  <Application>Microsoft Office PowerPoint</Application>
  <PresentationFormat>Широкий екран</PresentationFormat>
  <Paragraphs>130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Arial</vt:lpstr>
      <vt:lpstr>Montserrat</vt:lpstr>
      <vt:lpstr>Trebuchet MS</vt:lpstr>
      <vt:lpstr>Wingdings</vt:lpstr>
      <vt:lpstr>Wingdings 3</vt:lpstr>
      <vt:lpstr>Грань</vt:lpstr>
      <vt:lpstr>Про сильні  та слабкі  сторони  навчання  першокласників за  науково-педагогічним проєктом «Інтелект України»</vt:lpstr>
      <vt:lpstr>Мета проєкту «Інтелект України» — навчити дитину бути успішною в школі та дорослому житті, навчити радіти життю. </vt:lpstr>
      <vt:lpstr>Особливості проєкту – власне бачення.</vt:lpstr>
      <vt:lpstr>1. Структура уроку. </vt:lpstr>
      <vt:lpstr>Презентація PowerPoint</vt:lpstr>
      <vt:lpstr>Презентація PowerPoint</vt:lpstr>
      <vt:lpstr>Українська мова  </vt:lpstr>
      <vt:lpstr>Презентація PowerPoint</vt:lpstr>
      <vt:lpstr>Презентація PowerPoint</vt:lpstr>
      <vt:lpstr>Презентація PowerPoint</vt:lpstr>
      <vt:lpstr>Презентація PowerPoint</vt:lpstr>
      <vt:lpstr>Українська мова (читання)</vt:lpstr>
      <vt:lpstr>Вправа «Сорока і Черепаха» спрямована на формування технічних характеристик навички читання, правильності, виразності, темпу, розуміння, уміння прочитати  та відтворити інформацію. </vt:lpstr>
      <vt:lpstr>Вправа «Пісенька складів» розвиває навичку читання, пам’ять, увагу, фонематичний слух, навичку  впізнання найуживаніших складів,  коротких звукосполучень. </vt:lpstr>
      <vt:lpstr>За допомогою вправи «Повітряні кульки» формується навичка читання цілими словами, реалізується завдання здоров’язбережувальних  технологій уроку. Бесіда про Ведмедика і Мавпочку. Вправа на коригування диханням. Знайомство з лексикою, виконання вправи «Повітряні кульки» </vt:lpstr>
      <vt:lpstr>Вправа «Гвинтокрил» спрямована  на здійснення здоров`язбережувальних технологій, розвиток дрібних м`язів руки. Вчитель демонструє кругові оберти кисті руки, проговорюючи:  «Лопатями заверчу і на небо полечу». «Лопатями заверчу і у зошит прилечу»</vt:lpstr>
      <vt:lpstr>Математика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Навчання першокласників за  науково-педагогічною програмою «Інтелект України»</dc:title>
  <dc:creator>admin</dc:creator>
  <cp:lastModifiedBy>admin</cp:lastModifiedBy>
  <cp:revision>35</cp:revision>
  <dcterms:created xsi:type="dcterms:W3CDTF">2022-06-05T12:34:52Z</dcterms:created>
  <dcterms:modified xsi:type="dcterms:W3CDTF">2022-06-06T08:55:18Z</dcterms:modified>
</cp:coreProperties>
</file>