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980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000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237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548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729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667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547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502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272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82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94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217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901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675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278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9047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064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29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9072" y="1888325"/>
            <a:ext cx="635735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" algn="ctr">
              <a:spcAft>
                <a:spcPts val="0"/>
              </a:spcAft>
            </a:pPr>
            <a:r>
              <a:rPr lang="uk-UA" sz="48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Законодавство України щодо безпеки учнів онлайн</a:t>
            </a:r>
            <a:endParaRPr lang="ru-RU" sz="4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546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377" y="3745042"/>
            <a:ext cx="6569839" cy="2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680" y="3745042"/>
            <a:ext cx="3629457" cy="2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6226" y="542507"/>
            <a:ext cx="7832035" cy="5099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">
              <a:spcAft>
                <a:spcPts val="0"/>
              </a:spcAft>
            </a:pPr>
            <a:r>
              <a:rPr lang="uk-UA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Говорячи про захист дітей в Інтернеті важливо пам’ятати, що цифровий світ – це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60"/>
              </a:lnSpc>
              <a:spcAft>
                <a:spcPts val="0"/>
              </a:spcAft>
            </a:pPr>
            <a:r>
              <a:rPr lang="uk-UA" sz="1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810">
              <a:spcAft>
                <a:spcPts val="0"/>
              </a:spcAft>
            </a:pPr>
            <a:r>
              <a:rPr lang="uk-UA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значний простір для розвитку можливостей дітей різного віку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60"/>
              </a:lnSpc>
              <a:spcAft>
                <a:spcPts val="0"/>
              </a:spcAft>
            </a:pPr>
            <a:r>
              <a:rPr lang="uk-UA" sz="1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810" algn="just">
              <a:lnSpc>
                <a:spcPct val="108000"/>
              </a:lnSpc>
              <a:spcAft>
                <a:spcPts val="0"/>
              </a:spcAft>
            </a:pPr>
            <a:r>
              <a:rPr lang="uk-UA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Згідно з рекомендацією Ради Європи (від 4 липня 2018 року) щодо захисту та </a:t>
            </a:r>
            <a:r>
              <a:rPr lang="uk-UA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реалізації </a:t>
            </a:r>
            <a:r>
              <a:rPr lang="uk-UA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прав дитини в цифровому середовищі: «відсутність або обмеженість у доступі до цифрового середовища може вплинути на здатність дітей повною мірою </a:t>
            </a:r>
            <a:r>
              <a:rPr lang="uk-UA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втілювати </a:t>
            </a:r>
            <a:r>
              <a:rPr lang="uk-UA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свої права людини». (п.10)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uk-UA" sz="1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810">
              <a:spcAft>
                <a:spcPts val="0"/>
              </a:spcAft>
            </a:pPr>
            <a:r>
              <a:rPr lang="uk-UA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Але як і в </a:t>
            </a:r>
            <a:r>
              <a:rPr lang="uk-UA" dirty="0" err="1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офлайн</a:t>
            </a:r>
            <a:r>
              <a:rPr lang="uk-UA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житті, онлайн трапляються порушення прав дитини.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00"/>
              </a:lnSpc>
              <a:spcAft>
                <a:spcPts val="0"/>
              </a:spcAft>
            </a:pPr>
            <a:r>
              <a:rPr lang="uk-UA" sz="1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810" algn="just">
              <a:lnSpc>
                <a:spcPct val="103000"/>
              </a:lnSpc>
              <a:spcAft>
                <a:spcPts val="0"/>
              </a:spcAft>
            </a:pPr>
            <a:r>
              <a:rPr lang="uk-UA" sz="20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Найчастіше в Інтернеті через </a:t>
            </a:r>
            <a:r>
              <a:rPr lang="uk-UA" sz="20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секстінг</a:t>
            </a:r>
            <a:r>
              <a:rPr lang="uk-UA" sz="20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20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грумінг</a:t>
            </a:r>
            <a:r>
              <a:rPr lang="uk-UA" sz="20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20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сексторшен</a:t>
            </a:r>
            <a:r>
              <a:rPr lang="uk-UA" sz="20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20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кібербулінг</a:t>
            </a:r>
            <a:r>
              <a:rPr lang="uk-UA" sz="20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порушуються такі права дитини: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00"/>
              </a:lnSpc>
              <a:spcAft>
                <a:spcPts val="0"/>
              </a:spcAft>
            </a:pPr>
            <a:r>
              <a:rPr lang="uk-UA" sz="1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92710" algn="l"/>
              </a:tabLst>
            </a:pPr>
            <a:r>
              <a:rPr lang="uk-UA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право на повагу до честі та гідності;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60"/>
              </a:lnSpc>
              <a:spcAft>
                <a:spcPts val="0"/>
              </a:spcAft>
            </a:pPr>
            <a:r>
              <a:rPr lang="uk-UA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92710" algn="l"/>
              </a:tabLst>
            </a:pPr>
            <a:r>
              <a:rPr lang="uk-UA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право на </a:t>
            </a:r>
            <a:r>
              <a:rPr lang="uk-UA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приватність</a:t>
            </a:r>
            <a:r>
              <a:rPr lang="uk-UA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60"/>
              </a:lnSpc>
              <a:spcAft>
                <a:spcPts val="0"/>
              </a:spcAft>
            </a:pPr>
            <a:r>
              <a:rPr lang="uk-UA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92710" algn="l"/>
              </a:tabLst>
            </a:pPr>
            <a:r>
              <a:rPr lang="uk-UA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право на захист від усіх форм насильства.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00"/>
              </a:lnSpc>
              <a:spcAft>
                <a:spcPts val="0"/>
              </a:spcAft>
            </a:pPr>
            <a:r>
              <a:rPr lang="uk-UA" sz="1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100"/>
              </a:lnSpc>
              <a:spcAft>
                <a:spcPts val="0"/>
              </a:spcAft>
            </a:pPr>
            <a:r>
              <a:rPr lang="uk-UA" sz="1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uk-UA" dirty="0">
                <a:latin typeface="Arial" panose="020B0604020202020204" pitchFamily="34" charset="0"/>
                <a:ea typeface="Arial" panose="020B0604020202020204" pitchFamily="34" charset="0"/>
              </a:rPr>
              <a:t>Право на повагу до честі та гідності. Право на повагу до приватного життя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426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4752" y="897597"/>
            <a:ext cx="7544421" cy="4895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Таке право закріплене як на міжнародному (стаття 8 Європейської конвенції про захист прав людини і основоположних свобод), так і на національному рівні.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1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810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Зокрема, згідно зі статтею 32 Конституції України «Ніхто не може зазнавати </a:t>
            </a:r>
            <a:r>
              <a:rPr lang="uk-UA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втручання в його </a:t>
            </a:r>
            <a:r>
              <a:rPr lang="uk-UA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особисте і сімейне життя, крім випадків, передбачених Конституцією України. Не допускається збирання, зберігання, використання та поширення конфіденційної інформації про особу без її згоди, крім випадків, визначених законом, і </a:t>
            </a:r>
            <a:r>
              <a:rPr lang="uk-UA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лише в інтересах </a:t>
            </a:r>
            <a:r>
              <a:rPr lang="uk-UA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національної безпеки, економічного добробуту та прав людини». Статтею ж 31 Конституції гарантується таємниця кореспонденції.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508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6713" y="769067"/>
            <a:ext cx="8080513" cy="5046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" algn="just">
              <a:lnSpc>
                <a:spcPct val="106000"/>
              </a:lnSpc>
              <a:spcAft>
                <a:spcPts val="0"/>
              </a:spcAft>
            </a:pPr>
            <a:r>
              <a:rPr lang="uk-UA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Цивільний кодекс України визначає заборону поширення інформації, якою порушуються особисті немайнові права (стаття 278), зокрема, право на повагу до честі та гідності; закріплює право на таємницю кореспонденції (стаття 306); визначає, що фотозйомка та поширення фотографій не може проводитись без згоди на це особи (статті 307-308), а згідно зі статтями 31-32 ЦКУ, згоду на проведення фотозйомки та поширення фотографій дитини можуть надати тільки батьки чи особи, які їх замінюють.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1215"/>
              </a:lnSpc>
              <a:spcAft>
                <a:spcPts val="0"/>
              </a:spcAft>
            </a:pPr>
            <a:r>
              <a:rPr lang="uk-UA" sz="1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uk-UA" sz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ts val="1215"/>
              </a:lnSpc>
              <a:spcAft>
                <a:spcPts val="0"/>
              </a:spcAft>
            </a:pP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810" algn="just">
              <a:lnSpc>
                <a:spcPct val="111000"/>
              </a:lnSpc>
              <a:spcAft>
                <a:spcPts val="0"/>
              </a:spcAft>
            </a:pPr>
            <a:r>
              <a:rPr lang="uk-UA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Таким чином, зйомка дитини через мережу Інтернет та поширення її фото- чи відео-зображень є порушенням цивільного законодавства. Ці зображення мають бути видалені з мережі.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100"/>
              </a:lnSpc>
              <a:spcAft>
                <a:spcPts val="0"/>
              </a:spcAft>
            </a:pPr>
            <a:r>
              <a:rPr lang="uk-UA" sz="1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1065"/>
              </a:lnSpc>
              <a:spcAft>
                <a:spcPts val="0"/>
              </a:spcAft>
            </a:pPr>
            <a:r>
              <a:rPr lang="uk-UA" sz="1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uk-UA" sz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ts val="1065"/>
              </a:lnSpc>
              <a:spcAft>
                <a:spcPts val="0"/>
              </a:spcAft>
            </a:pP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810" algn="just">
              <a:lnSpc>
                <a:spcPct val="117000"/>
              </a:lnSpc>
              <a:spcAft>
                <a:spcPts val="0"/>
              </a:spcAft>
            </a:pPr>
            <a:r>
              <a:rPr lang="uk-UA" sz="20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Алгоритм реагування на поширення фотографій в мережі зазначено у розділі “Принципи реагування педагогічних працівників”.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447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4642" y="1335786"/>
            <a:ext cx="73152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k-UA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Якою є кримінальна відповідальність?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Злочином є незаконне збирання, зберігання, використання, знищення, поширення конфіденційної інформації про особу або незаконна зміна такої інформації, крім випадків, передбачених іншими статтями цього Кодексу (стаття 182, Кримінальний кодекс України).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781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4479" y="611843"/>
            <a:ext cx="779366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Якщо ж фото дитини або його поширення було вчинено із застосуванням погроз, шантажу, зламу </a:t>
            </a:r>
            <a:r>
              <a:rPr lang="uk-UA" dirty="0" err="1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акаунта</a:t>
            </a:r>
            <a:r>
              <a:rPr lang="uk-UA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це може бути кваліфіковано як наступні злочини: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uk-UA" sz="1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uk-UA" dirty="0">
                <a:solidFill>
                  <a:srgbClr val="D6001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порушення таємниці листування,</a:t>
            </a:r>
            <a:r>
              <a:rPr lang="uk-UA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solidFill>
                  <a:srgbClr val="D6001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телефонних розмов,</a:t>
            </a:r>
            <a:r>
              <a:rPr lang="uk-UA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solidFill>
                  <a:srgbClr val="D6001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телеграфної чи іншої</a:t>
            </a:r>
            <a:r>
              <a:rPr lang="uk-UA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solidFill>
                  <a:srgbClr val="D6001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кореспонденції, що передаються засобами зв'язку або через комп'ютер 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(стаття</a:t>
            </a:r>
            <a:r>
              <a:rPr lang="uk-UA" dirty="0">
                <a:solidFill>
                  <a:srgbClr val="D6001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163,</a:t>
            </a:r>
            <a:r>
              <a:rPr lang="uk-UA" dirty="0">
                <a:solidFill>
                  <a:srgbClr val="D6001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ККУ);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uk-UA" sz="1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uk-UA" dirty="0">
                <a:solidFill>
                  <a:srgbClr val="D6001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вимагання</a:t>
            </a:r>
            <a:r>
              <a:rPr lang="uk-UA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(стаття 189): «вимога передачі чужого майна чи права на майно або вчинення будь-яких дій майнового характеру з погрозою насильства над потерпілим чи його близькими родичами, обмеження прав, свобод або законних інтересів цих осіб, пошкодження чи знищення їхнього майна або майна, що перебуває в їхньому віданні чи під охороною, або розголошення відомостей, які потерпілий чи його близькі родичі бажають зберегти в таємниці (вимагання)»;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uk-UA" sz="1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uk-UA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uk-UA" dirty="0">
                <a:solidFill>
                  <a:srgbClr val="D6001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шахрайство</a:t>
            </a:r>
            <a:r>
              <a:rPr lang="uk-UA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(стаття 190): «Заволодіння чужим майном або придбання права на майно шляхом обману чи зловживання довірою (шахрайство)».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uk-UA" sz="1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uk-UA" sz="1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49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5556" y="794341"/>
            <a:ext cx="7712765" cy="4620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Право на захист від усіх форм насильства.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  <a:spcAft>
                <a:spcPts val="0"/>
              </a:spcAft>
            </a:pPr>
            <a:r>
              <a:rPr lang="uk-UA" sz="1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4000"/>
              </a:lnSpc>
              <a:spcAft>
                <a:spcPts val="0"/>
              </a:spcAft>
            </a:pPr>
            <a:r>
              <a:rPr lang="uk-UA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Згідно з Конвенцією ООН про права дитини (статті 19, 32, 34, 36) діти мають право на захист від усіх форм насильства та експлуатації.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5"/>
              </a:lnSpc>
              <a:spcAft>
                <a:spcPts val="0"/>
              </a:spcAft>
            </a:pPr>
            <a:r>
              <a:rPr lang="uk-UA" sz="1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uk-UA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Це ж право закріплене і Законом України «Про охорону дитинства» (статті 1, 10, 32).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uk-UA" sz="1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uk-UA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Зокрема, згідно з визначеним законом: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  <a:spcAft>
                <a:spcPts val="0"/>
              </a:spcAft>
            </a:pPr>
            <a:r>
              <a:rPr lang="uk-UA" sz="1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uk-UA" dirty="0">
                <a:solidFill>
                  <a:srgbClr val="D6001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жорстоке поводження з дитиною</a:t>
            </a:r>
            <a:r>
              <a:rPr lang="uk-UA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- будь-які форми фізичного, психологічного, сексуального або економічного насильства над дитиною, зокрема домашнього насильства, а також будь-які незаконні угоди стосовно дитини, зокрема вербування, переміщення, переховування, передача або одержання дитини, вчинені з метою експлуатації, з використанням обману, шантажу чи уразливого стану дитини;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190"/>
              </a:lnSpc>
              <a:spcAft>
                <a:spcPts val="0"/>
              </a:spcAft>
            </a:pPr>
            <a:r>
              <a:rPr lang="uk-UA" sz="1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9136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</TotalTime>
  <Words>165</Words>
  <Application>Microsoft Office PowerPoint</Application>
  <PresentationFormat>Экран (4:3)</PresentationFormat>
  <Paragraphs>53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Organic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Ліля Бабичева</dc:creator>
  <cp:lastModifiedBy>дом</cp:lastModifiedBy>
  <cp:revision>2</cp:revision>
  <dcterms:created xsi:type="dcterms:W3CDTF">2020-11-03T11:06:33Z</dcterms:created>
  <dcterms:modified xsi:type="dcterms:W3CDTF">2021-01-21T09:08:48Z</dcterms:modified>
</cp:coreProperties>
</file>