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81" r:id="rId4"/>
    <p:sldId id="276" r:id="rId5"/>
    <p:sldId id="270" r:id="rId6"/>
    <p:sldId id="282" r:id="rId7"/>
    <p:sldId id="275" r:id="rId8"/>
    <p:sldId id="283" r:id="rId9"/>
    <p:sldId id="277" r:id="rId10"/>
    <p:sldId id="284" r:id="rId11"/>
    <p:sldId id="268" r:id="rId12"/>
    <p:sldId id="269" r:id="rId13"/>
    <p:sldId id="278" r:id="rId14"/>
    <p:sldId id="280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27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547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1191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file.mobilmusic.ru/d4/50/04/575865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1" y="190478"/>
            <a:ext cx="3301895" cy="2476517"/>
          </a:xfrm>
          <a:prstGeom prst="rect">
            <a:avLst/>
          </a:prstGeom>
          <a:noFill/>
        </p:spPr>
      </p:pic>
      <p:pic>
        <p:nvPicPr>
          <p:cNvPr id="7" name="Picture 2" descr="http://nevseoboi.com.ua/uploads/posts/2010-02/1265903715_200607060814028.jpg"/>
          <p:cNvPicPr>
            <a:picLocks noChangeAspect="1" noChangeArrowheads="1"/>
          </p:cNvPicPr>
          <p:nvPr userDrawn="1"/>
        </p:nvPicPr>
        <p:blipFill>
          <a:blip r:embed="rId3">
            <a:lum bright="-10000" contrast="-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frame">
            <a:avLst>
              <a:gd name="adj1" fmla="val 3070"/>
            </a:avLst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Picture 32" descr="http://www.cliparthut.com/clip-arts/1817/olympic-torch-clip-art-1817716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85710" y="1809739"/>
            <a:ext cx="1836129" cy="4000528"/>
          </a:xfrm>
          <a:prstGeom prst="rect">
            <a:avLst/>
          </a:prstGeom>
          <a:noFill/>
        </p:spPr>
      </p:pic>
      <p:pic>
        <p:nvPicPr>
          <p:cNvPr id="9" name="Рисунок 8" descr="Best-Olympic-Rings-Wallpaper-Download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85709" y="5143513"/>
            <a:ext cx="2667019" cy="15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2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539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18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897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287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546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4956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169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05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5FD51-0AF2-4CD5-BAE2-DA6F9766EF35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9418-297F-45C2-89A3-3912DD04BD0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04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1" y="1473960"/>
            <a:ext cx="79975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ПРЕЗЕНТАЦІЯ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ДОСВІДУ РОБОТИ</a:t>
            </a:r>
          </a:p>
          <a:p>
            <a:pPr algn="ctr"/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ВЧИТЕЛЯ ФІЗИЧНОЇ КУЛЬТУРИ</a:t>
            </a:r>
          </a:p>
          <a:p>
            <a:pPr algn="ctr"/>
            <a:r>
              <a:rPr lang="uk-UA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Поздимирського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НВК </a:t>
            </a:r>
          </a:p>
          <a:p>
            <a:pPr algn="ctr"/>
            <a:endParaRPr lang="uk-UA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Мудрика Михайла Васильовича </a:t>
            </a:r>
            <a:endParaRPr lang="ru-RU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blob:https://xn--80affa3aj0al.xn--80asehdb/0906bc2c-5159-4a66-ade7-774075090f9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blob:https://xn--80affa3aj0al.xn--80asehdb/0906bc2c-5159-4a66-ade7-774075090f9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02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59330" y="312595"/>
            <a:ext cx="1828273" cy="260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858" y="559043"/>
            <a:ext cx="2094694" cy="29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046672" y="2239827"/>
            <a:ext cx="2037250" cy="2926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503" y="770131"/>
            <a:ext cx="2106790" cy="305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885" y="4093856"/>
            <a:ext cx="1643636" cy="231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7723" y="4133975"/>
            <a:ext cx="1759589" cy="231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6515" y="3796331"/>
            <a:ext cx="1801118" cy="258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1977" y="931432"/>
            <a:ext cx="1863104" cy="269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07101" y="67611"/>
            <a:ext cx="556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Результати самоосвіти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4187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5867" y="691049"/>
            <a:ext cx="7501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Автор низки статей і методичних розробок, зокрема:</a:t>
            </a:r>
          </a:p>
          <a:p>
            <a:pPr algn="just"/>
            <a:r>
              <a:rPr lang="uk-UA" sz="2000" b="1" dirty="0" smtClean="0"/>
              <a:t>«Фізкультурно-оздоровчі та спортивні заходи в школі», «Олімпійський тиждень в </a:t>
            </a:r>
            <a:r>
              <a:rPr lang="uk-UA" sz="2000" b="1" dirty="0" err="1" smtClean="0"/>
              <a:t>Поздимирській</a:t>
            </a:r>
            <a:r>
              <a:rPr lang="uk-UA" sz="2000" b="1" dirty="0" smtClean="0"/>
              <a:t> школі», «Українські народні рухливі ігри в системі засобів фізичного виховання», тестові завдання на платформі </a:t>
            </a:r>
            <a:r>
              <a:rPr lang="en-US" sz="2000" b="1" dirty="0" smtClean="0"/>
              <a:t>Google Forms</a:t>
            </a:r>
            <a:r>
              <a:rPr lang="uk-UA" sz="2000" b="1" dirty="0" smtClean="0"/>
              <a:t> з модуля «Волейбол»</a:t>
            </a:r>
            <a:endParaRPr lang="uk-UA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07201" y="4363852"/>
            <a:ext cx="1879605" cy="2544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17055" y="2210330"/>
            <a:ext cx="2044804" cy="2905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462043" y="2576284"/>
            <a:ext cx="1747647" cy="24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0720" y="938563"/>
            <a:ext cx="3279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Веду свій блог, наповнений корисними матеріалами для учнів, їхніх батьків та колег!</a:t>
            </a:r>
            <a:endParaRPr lang="uk-UA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271" y="938563"/>
            <a:ext cx="3460015" cy="4875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7383" y="2413000"/>
            <a:ext cx="4614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Постійно займаюся самоосвітою, підвищую педагогічну майстерність через участь у Всеукраїнських </a:t>
            </a:r>
            <a:r>
              <a:rPr lang="uk-UA" sz="1600" dirty="0" err="1" smtClean="0"/>
              <a:t>вебінарах</a:t>
            </a:r>
            <a:r>
              <a:rPr lang="uk-UA" sz="1600" dirty="0" smtClean="0"/>
              <a:t>, конференціях, онлайн курсах. Беру участь у роботі шкільного методичного об’єднання, у міських семінарах вчителів фізичної культури.</a:t>
            </a:r>
          </a:p>
          <a:p>
            <a:r>
              <a:rPr lang="uk-UA" sz="1600" dirty="0" smtClean="0">
                <a:latin typeface="Book Antiqua" pitchFamily="18" charset="0"/>
              </a:rPr>
              <a:t>Із задоволенням ділюся своїм досвідом </a:t>
            </a:r>
            <a:br>
              <a:rPr lang="uk-UA" sz="1600" dirty="0" smtClean="0">
                <a:latin typeface="Book Antiqua" pitchFamily="18" charset="0"/>
              </a:rPr>
            </a:br>
            <a:r>
              <a:rPr lang="uk-UA" sz="1600" dirty="0" smtClean="0">
                <a:latin typeface="Book Antiqua" pitchFamily="18" charset="0"/>
              </a:rPr>
              <a:t>із колегами. </a:t>
            </a:r>
            <a:r>
              <a:rPr lang="uk-UA" sz="1600" dirty="0"/>
              <a:t>З</a:t>
            </a:r>
            <a:r>
              <a:rPr lang="uk-UA" sz="1600" dirty="0" smtClean="0"/>
              <a:t>астосовую </a:t>
            </a:r>
            <a:r>
              <a:rPr lang="uk-UA" sz="1600" dirty="0"/>
              <a:t>комп’ютерні засоби: навчальні фільми програмового матеріалу, відео ролики, тести, Інтернет-ресурси, зокрема </a:t>
            </a:r>
            <a:r>
              <a:rPr lang="uk-UA" sz="1600" dirty="0" err="1"/>
              <a:t>YouTube</a:t>
            </a:r>
            <a:r>
              <a:rPr lang="uk-UA" sz="1600" dirty="0"/>
              <a:t>, </a:t>
            </a:r>
            <a:r>
              <a:rPr lang="en-US" sz="1600" dirty="0"/>
              <a:t>Google</a:t>
            </a:r>
            <a:r>
              <a:rPr lang="uk-UA" sz="1600" dirty="0"/>
              <a:t>, на платформі «На Урок», «</a:t>
            </a:r>
            <a:r>
              <a:rPr lang="uk-UA" sz="1600" dirty="0" err="1"/>
              <a:t>Всеосвіта</a:t>
            </a:r>
            <a:r>
              <a:rPr lang="uk-UA" sz="1600" dirty="0"/>
              <a:t>» та інших</a:t>
            </a:r>
            <a:r>
              <a:rPr lang="uk-UA" sz="1600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146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8801" y="626533"/>
            <a:ext cx="8111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За свою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працю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та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вагомий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внесок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у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виховання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підростаючого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покоління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в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дусі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національного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патріотизму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нагороджений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грамотами та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подяками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адміністрації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школи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,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районної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державної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Book Antiqua" pitchFamily="18" charset="0"/>
              </a:rPr>
              <a:t>адміністрації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та </a:t>
            </a:r>
            <a:r>
              <a:rPr lang="uk-UA" sz="2000" b="1" dirty="0" smtClean="0">
                <a:solidFill>
                  <a:srgbClr val="000099"/>
                </a:solidFill>
                <a:latin typeface="Book Antiqua" pitchFamily="18" charset="0"/>
              </a:rPr>
              <a:t>відділу освіти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621" y="2151184"/>
            <a:ext cx="2260928" cy="326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054" y="2297724"/>
            <a:ext cx="3232220" cy="226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779" y="2151184"/>
            <a:ext cx="2453259" cy="358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2644" y="1278537"/>
            <a:ext cx="628226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dirty="0" smtClean="0">
                <a:solidFill>
                  <a:srgbClr val="003300"/>
                </a:solidFill>
                <a:latin typeface="Book Antiqua" pitchFamily="18" charset="0"/>
              </a:rPr>
              <a:t>Дякую за увагу!</a:t>
            </a:r>
            <a:endParaRPr lang="uk-UA" sz="2400" dirty="0" smtClean="0">
              <a:solidFill>
                <a:srgbClr val="003300"/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rgbClr val="003300"/>
              </a:solidFill>
              <a:latin typeface="Book Antiqua" pitchFamily="18" charset="0"/>
            </a:endParaRPr>
          </a:p>
          <a:p>
            <a:pPr algn="ctr"/>
            <a:endParaRPr lang="uk-UA" sz="2400" dirty="0" smtClean="0">
              <a:solidFill>
                <a:srgbClr val="003300"/>
              </a:solidFill>
              <a:latin typeface="Book Antiqua" pitchFamily="18" charset="0"/>
            </a:endParaRPr>
          </a:p>
          <a:p>
            <a:pPr algn="ctr"/>
            <a:r>
              <a:rPr lang="uk-UA" sz="2400" dirty="0" smtClean="0">
                <a:solidFill>
                  <a:srgbClr val="003300"/>
                </a:solidFill>
                <a:latin typeface="Book Antiqua" pitchFamily="18" charset="0"/>
              </a:rPr>
              <a:t>І на завершення скажу:</a:t>
            </a:r>
            <a:br>
              <a:rPr lang="uk-UA" sz="2400" dirty="0" smtClean="0">
                <a:solidFill>
                  <a:srgbClr val="003300"/>
                </a:solidFill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/>
            </a:r>
            <a:br>
              <a:rPr lang="ru-RU" sz="2400" dirty="0" smtClean="0">
                <a:latin typeface="Book Antiqua" pitchFamily="18" charset="0"/>
              </a:rPr>
            </a:br>
            <a:r>
              <a:rPr lang="uk-UA" sz="2400" b="1" i="1" dirty="0" smtClean="0">
                <a:solidFill>
                  <a:srgbClr val="C00000"/>
                </a:solidFill>
                <a:latin typeface="Book Antiqua" pitchFamily="18" charset="0"/>
              </a:rPr>
              <a:t>« Хто здоровий - той сміється,</a:t>
            </a:r>
            <a:r>
              <a:rPr lang="ru-RU" sz="2400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2400" b="1" i="1" dirty="0" smtClean="0">
                <a:solidFill>
                  <a:srgbClr val="C00000"/>
                </a:solidFill>
                <a:latin typeface="Book Antiqua" pitchFamily="18" charset="0"/>
              </a:rPr>
              <a:t>все йому в житті вдається.</a:t>
            </a:r>
            <a:r>
              <a:rPr lang="ru-RU" sz="2400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2400" b="1" i="1" dirty="0" smtClean="0">
                <a:solidFill>
                  <a:srgbClr val="C00000"/>
                </a:solidFill>
                <a:latin typeface="Book Antiqua" pitchFamily="18" charset="0"/>
              </a:rPr>
              <a:t>Хто здоровий - той не плаче,</a:t>
            </a:r>
            <a:r>
              <a:rPr lang="ru-RU" sz="2400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2400" b="1" i="1" dirty="0" smtClean="0">
                <a:solidFill>
                  <a:srgbClr val="C00000"/>
                </a:solidFill>
                <a:latin typeface="Book Antiqua" pitchFamily="18" charset="0"/>
              </a:rPr>
              <a:t>жде його в житті удача…»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576" y="1552626"/>
            <a:ext cx="4415343" cy="331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0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Фон для презентації &quot;Український&quot; | Ілюстрації. НУШ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240899"/>
              </p:ext>
            </p:extLst>
          </p:nvPr>
        </p:nvGraphicFramePr>
        <p:xfrm>
          <a:off x="3675796" y="1173480"/>
          <a:ext cx="6637361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3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 Antiqua" pitchFamily="18" charset="0"/>
                        </a:rPr>
                        <a:t>Місце роботи</a:t>
                      </a:r>
                      <a:endParaRPr lang="ru-RU" sz="2000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i="1" dirty="0" err="1" smtClean="0">
                          <a:latin typeface="Book Antiqua" pitchFamily="18" charset="0"/>
                        </a:rPr>
                        <a:t>Поздимирський</a:t>
                      </a:r>
                      <a:r>
                        <a:rPr lang="uk-UA" sz="2000" i="1" dirty="0" smtClean="0">
                          <a:latin typeface="Book Antiqua" pitchFamily="18" charset="0"/>
                        </a:rPr>
                        <a:t> НВК</a:t>
                      </a:r>
                      <a:endParaRPr lang="ru-RU" sz="2000" i="1" dirty="0"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Найменування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 та </a:t>
                      </a:r>
                      <a:r>
                        <a:rPr lang="ru-RU" sz="2000" b="1" dirty="0" err="1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рік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закінчення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професійної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освіти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Book Antiqua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Тернопільський державний педагогічний інститут ім. О. Я. Галана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1989</a:t>
                      </a:r>
                      <a:endParaRPr lang="ru-RU" sz="2000" b="1" i="1" dirty="0">
                        <a:solidFill>
                          <a:srgbClr val="000099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70C0"/>
                          </a:solidFill>
                          <a:latin typeface="Book Antiqua" pitchFamily="18" charset="0"/>
                        </a:rPr>
                        <a:t>Спеціальність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Book Antiqua" pitchFamily="18" charset="0"/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rgbClr val="0070C0"/>
                          </a:solidFill>
                          <a:latin typeface="Book Antiqua" pitchFamily="18" charset="0"/>
                        </a:rPr>
                        <a:t>кваліфікація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Book Antiqua" pitchFamily="18" charset="0"/>
                        </a:rPr>
                        <a:t> за дипломом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rgbClr val="0070C0"/>
                          </a:solidFill>
                          <a:latin typeface="Book Antiqua" pitchFamily="18" charset="0"/>
                        </a:rPr>
                        <a:t>Учитель фізичної культури</a:t>
                      </a:r>
                      <a:endParaRPr lang="ru-RU" sz="2000" b="1" i="1" dirty="0">
                        <a:solidFill>
                          <a:srgbClr val="0070C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smtClean="0">
                          <a:solidFill>
                            <a:srgbClr val="9900CC"/>
                          </a:solidFill>
                          <a:latin typeface="Book Antiqua" pitchFamily="18" charset="0"/>
                          <a:ea typeface="Calibri"/>
                          <a:cs typeface="Times New Roman"/>
                        </a:rPr>
                        <a:t>Посада </a:t>
                      </a:r>
                      <a:endParaRPr lang="ru-RU" sz="1400" b="1" dirty="0" smtClean="0">
                        <a:solidFill>
                          <a:srgbClr val="9900CC"/>
                        </a:solidFill>
                        <a:latin typeface="Book Antiqua" pitchFamily="18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rgbClr val="9900CC"/>
                          </a:solidFill>
                          <a:latin typeface="Book Antiqua" pitchFamily="18" charset="0"/>
                        </a:rPr>
                        <a:t>Вчитель фізичної культури та технологій</a:t>
                      </a:r>
                      <a:endParaRPr lang="ru-RU" sz="2000" b="1" i="1" dirty="0">
                        <a:solidFill>
                          <a:srgbClr val="9900CC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002060"/>
                          </a:solidFill>
                          <a:latin typeface="Book Antiqua" pitchFamily="18" charset="0"/>
                          <a:ea typeface="Calibri"/>
                          <a:cs typeface="Times New Roman"/>
                        </a:rPr>
                        <a:t>Педагогічний стаж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Book Antiqua" pitchFamily="18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i="1" dirty="0" smtClean="0">
                          <a:solidFill>
                            <a:srgbClr val="002060"/>
                          </a:solidFill>
                          <a:latin typeface="Book Antiqua" pitchFamily="18" charset="0"/>
                        </a:rPr>
                        <a:t>34 роки</a:t>
                      </a:r>
                      <a:r>
                        <a:rPr lang="uk-UA" sz="2000" b="1" i="1" baseline="0" dirty="0" smtClean="0">
                          <a:solidFill>
                            <a:srgbClr val="002060"/>
                          </a:solidFill>
                          <a:latin typeface="Book Antiqua" pitchFamily="18" charset="0"/>
                        </a:rPr>
                        <a:t> </a:t>
                      </a:r>
                      <a:endParaRPr lang="ru-RU" sz="2000" b="1" i="1" dirty="0">
                        <a:solidFill>
                          <a:srgbClr val="00206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Book Antiqua" pitchFamily="18" charset="0"/>
                          <a:ea typeface="Calibri"/>
                          <a:cs typeface="Times New Roman"/>
                        </a:rPr>
                        <a:t>Кваліфікаційна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Book Antiqu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Book Antiqua" pitchFamily="18" charset="0"/>
                          <a:ea typeface="Calibri"/>
                          <a:cs typeface="Times New Roman"/>
                        </a:rPr>
                        <a:t>категорія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Book Antiqua" pitchFamily="18" charset="0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Кваліфікаційна категорія «спеціаліст вищої категорії»,</a:t>
                      </a: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звання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«вчитель-методист»</a:t>
                      </a:r>
                      <a:endParaRPr lang="ru-RU" sz="2000" b="1" i="1" dirty="0">
                        <a:solidFill>
                          <a:srgbClr val="C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60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Фон для презентації &quot;Український&quot; | Ілюстрації. НУШ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0119" y="365125"/>
            <a:ext cx="81477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000" b="1" dirty="0" smtClean="0"/>
          </a:p>
          <a:p>
            <a:endParaRPr lang="uk-UA" sz="3000" b="1" dirty="0" smtClean="0"/>
          </a:p>
          <a:p>
            <a:r>
              <a:rPr lang="uk-UA" sz="3000" b="1" dirty="0" smtClean="0"/>
              <a:t>Проблема, над якою працюю:</a:t>
            </a:r>
          </a:p>
          <a:p>
            <a:pPr algn="ctr"/>
            <a:r>
              <a:rPr lang="uk-UA" sz="4000" b="1" i="1" dirty="0" smtClean="0"/>
              <a:t>«Застосування інформаційних  </a:t>
            </a:r>
          </a:p>
          <a:p>
            <a:pPr algn="ctr"/>
            <a:r>
              <a:rPr lang="uk-UA" sz="4000" b="1" i="1" dirty="0"/>
              <a:t> </a:t>
            </a:r>
            <a:r>
              <a:rPr lang="uk-UA" sz="4000" b="1" i="1" dirty="0" smtClean="0"/>
              <a:t>      технологій на </a:t>
            </a:r>
            <a:r>
              <a:rPr lang="uk-UA" sz="4000" b="1" i="1" dirty="0" err="1" smtClean="0"/>
              <a:t>уроках</a:t>
            </a:r>
            <a:r>
              <a:rPr lang="uk-UA" sz="4000" b="1" i="1" dirty="0" smtClean="0"/>
              <a:t> фізичного виховання»</a:t>
            </a:r>
            <a:endParaRPr lang="uk-UA" sz="4000" b="1" i="1" dirty="0"/>
          </a:p>
        </p:txBody>
      </p:sp>
    </p:spTree>
    <p:extLst>
      <p:ext uri="{BB962C8B-B14F-4D97-AF65-F5344CB8AC3E}">
        <p14:creationId xmlns:p14="http://schemas.microsoft.com/office/powerpoint/2010/main" val="21635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931333"/>
            <a:ext cx="635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i="1" dirty="0">
                <a:solidFill>
                  <a:srgbClr val="000099"/>
                </a:solidFill>
                <a:latin typeface="Book Antiqua" pitchFamily="18" charset="0"/>
              </a:rPr>
              <a:t>У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рок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фізичної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культури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:</a:t>
            </a:r>
          </a:p>
          <a:p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-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емоційний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викликає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інтерес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до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навчання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та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знань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;</a:t>
            </a:r>
          </a:p>
          <a:p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-в оптимальному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темпі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при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повному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контакті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,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взаємодії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вчителя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й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учнів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в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атмосфері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доброзичливості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й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активної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творчої</a:t>
            </a:r>
            <a:r>
              <a:rPr lang="ru-RU" sz="2200" b="1" i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2200" b="1" i="1" dirty="0" err="1" smtClean="0">
                <a:solidFill>
                  <a:srgbClr val="000099"/>
                </a:solidFill>
                <a:latin typeface="Book Antiqua" pitchFamily="18" charset="0"/>
              </a:rPr>
              <a:t>праці</a:t>
            </a:r>
            <a:endParaRPr lang="uk-UA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99" y="4262967"/>
            <a:ext cx="2573867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801" y="4262967"/>
            <a:ext cx="2641599" cy="198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35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4867" y="519963"/>
            <a:ext cx="589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З метою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формування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та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розвитку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життєвих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навичок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спрямованих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на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збереження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життя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і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зміцнення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здоров'я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учнів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на уроках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фізичної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культури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використовую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різні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форми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проведення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уроків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</a:t>
            </a:r>
            <a:endParaRPr lang="uk-UA" sz="2000" dirty="0">
              <a:latin typeface="Bahnschrift SemiBold SemiConden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7467" y="2159647"/>
            <a:ext cx="492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rgbClr val="000099"/>
                </a:solidFill>
                <a:latin typeface="Book Antiqua" pitchFamily="18" charset="0"/>
              </a:rPr>
              <a:t>Уроки </a:t>
            </a:r>
            <a:r>
              <a:rPr lang="ru-RU" sz="1500" b="1" i="1" dirty="0" err="1" smtClean="0">
                <a:solidFill>
                  <a:srgbClr val="000099"/>
                </a:solidFill>
                <a:latin typeface="Book Antiqua" pitchFamily="18" charset="0"/>
              </a:rPr>
              <a:t>вивчення</a:t>
            </a:r>
            <a:r>
              <a:rPr lang="ru-RU" sz="1500" b="1" i="1" dirty="0" smtClean="0">
                <a:solidFill>
                  <a:srgbClr val="000099"/>
                </a:solidFill>
                <a:latin typeface="Book Antiqua" pitchFamily="18" charset="0"/>
              </a:rPr>
              <a:t> нового </a:t>
            </a:r>
            <a:r>
              <a:rPr lang="ru-RU" sz="1500" b="1" i="1" dirty="0" err="1" smtClean="0">
                <a:solidFill>
                  <a:srgbClr val="000099"/>
                </a:solidFill>
                <a:latin typeface="Book Antiqua" pitchFamily="18" charset="0"/>
              </a:rPr>
              <a:t>матеріалу</a:t>
            </a:r>
            <a:endParaRPr lang="ru-RU" sz="1500" b="1" i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/>
            <a:r>
              <a:rPr lang="ru-RU" sz="1500" b="1" i="1" dirty="0" smtClean="0">
                <a:solidFill>
                  <a:srgbClr val="000099"/>
                </a:solidFill>
                <a:latin typeface="Book Antiqua" pitchFamily="18" charset="0"/>
              </a:rPr>
              <a:t>-Уроки – </a:t>
            </a:r>
            <a:r>
              <a:rPr lang="ru-RU" sz="1500" b="1" i="1" dirty="0" err="1" smtClean="0">
                <a:solidFill>
                  <a:srgbClr val="000099"/>
                </a:solidFill>
                <a:latin typeface="Book Antiqua" pitchFamily="18" charset="0"/>
              </a:rPr>
              <a:t>повторення</a:t>
            </a:r>
            <a:endParaRPr lang="ru-RU" sz="1500" b="1" i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/>
            <a:r>
              <a:rPr lang="uk-UA" sz="1500" b="1" i="1" dirty="0" smtClean="0">
                <a:solidFill>
                  <a:srgbClr val="000099"/>
                </a:solidFill>
                <a:latin typeface="Book Antiqua" pitchFamily="18" charset="0"/>
              </a:rPr>
              <a:t>-</a:t>
            </a:r>
            <a:r>
              <a:rPr lang="uk-UA" sz="1500" b="1" i="1" dirty="0" err="1" smtClean="0">
                <a:solidFill>
                  <a:srgbClr val="000099"/>
                </a:solidFill>
                <a:latin typeface="Book Antiqua" pitchFamily="18" charset="0"/>
              </a:rPr>
              <a:t>Уроки</a:t>
            </a:r>
            <a:r>
              <a:rPr lang="uk-UA" sz="1500" b="1" i="1" dirty="0" smtClean="0">
                <a:solidFill>
                  <a:srgbClr val="000099"/>
                </a:solidFill>
                <a:latin typeface="Book Antiqua" pitchFamily="18" charset="0"/>
              </a:rPr>
              <a:t> змішаного типу</a:t>
            </a:r>
            <a:endParaRPr lang="ru-RU" sz="1500" b="1" i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/>
            <a:r>
              <a:rPr lang="uk-UA" sz="1500" b="1" i="1" dirty="0" smtClean="0">
                <a:solidFill>
                  <a:srgbClr val="000099"/>
                </a:solidFill>
                <a:latin typeface="Book Antiqua" pitchFamily="18" charset="0"/>
              </a:rPr>
              <a:t>-Підсумкові </a:t>
            </a:r>
            <a:r>
              <a:rPr lang="uk-UA" sz="1500" b="1" i="1" dirty="0" err="1" smtClean="0">
                <a:solidFill>
                  <a:srgbClr val="000099"/>
                </a:solidFill>
                <a:latin typeface="Book Antiqua" pitchFamily="18" charset="0"/>
              </a:rPr>
              <a:t>уроки</a:t>
            </a:r>
            <a:endParaRPr lang="ru-RU" sz="1500" b="1" i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/>
            <a:r>
              <a:rPr lang="uk-UA" sz="1500" b="1" i="1" dirty="0" smtClean="0">
                <a:solidFill>
                  <a:srgbClr val="000099"/>
                </a:solidFill>
                <a:latin typeface="Book Antiqua" pitchFamily="18" charset="0"/>
              </a:rPr>
              <a:t>-</a:t>
            </a:r>
            <a:r>
              <a:rPr lang="ru-RU" sz="1500" b="1" i="1" dirty="0" smtClean="0">
                <a:solidFill>
                  <a:srgbClr val="000099"/>
                </a:solidFill>
                <a:latin typeface="Book Antiqua" pitchFamily="18" charset="0"/>
              </a:rPr>
              <a:t>Уроки – </a:t>
            </a:r>
            <a:r>
              <a:rPr lang="ru-RU" sz="1500" b="1" i="1" dirty="0" err="1" smtClean="0">
                <a:solidFill>
                  <a:srgbClr val="000099"/>
                </a:solidFill>
                <a:latin typeface="Book Antiqua" pitchFamily="18" charset="0"/>
              </a:rPr>
              <a:t>ігри</a:t>
            </a:r>
            <a:endParaRPr lang="ru-RU" sz="1500" b="1" i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/>
            <a:r>
              <a:rPr lang="uk-UA" sz="1500" b="1" i="1" dirty="0" smtClean="0">
                <a:solidFill>
                  <a:srgbClr val="000099"/>
                </a:solidFill>
                <a:latin typeface="Book Antiqua" pitchFamily="18" charset="0"/>
              </a:rPr>
              <a:t>-</a:t>
            </a:r>
            <a:r>
              <a:rPr lang="ru-RU" sz="1500" b="1" i="1" dirty="0" smtClean="0">
                <a:solidFill>
                  <a:srgbClr val="000099"/>
                </a:solidFill>
                <a:latin typeface="Book Antiqua" pitchFamily="18" charset="0"/>
              </a:rPr>
              <a:t>Уроки - </a:t>
            </a:r>
            <a:r>
              <a:rPr lang="ru-RU" sz="1500" b="1" i="1" dirty="0" err="1" smtClean="0">
                <a:solidFill>
                  <a:srgbClr val="000099"/>
                </a:solidFill>
                <a:latin typeface="Book Antiqua" pitchFamily="18" charset="0"/>
              </a:rPr>
              <a:t>змагання</a:t>
            </a:r>
            <a:endParaRPr lang="ru-RU" sz="1500" b="1" i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/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07" y="4099057"/>
            <a:ext cx="3929719" cy="203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067" y="2648115"/>
            <a:ext cx="2083110" cy="156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124" y="2316505"/>
            <a:ext cx="1668743" cy="222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3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2339" y="931333"/>
            <a:ext cx="560493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err="1" smtClean="0">
                <a:solidFill>
                  <a:srgbClr val="000099"/>
                </a:solidFill>
                <a:latin typeface="Book Antiqua" pitchFamily="18" charset="0"/>
              </a:rPr>
              <a:t>Позаурочну</a:t>
            </a:r>
            <a:r>
              <a:rPr lang="ru-RU" sz="19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900" b="1" dirty="0" err="1" smtClean="0">
                <a:solidFill>
                  <a:srgbClr val="000099"/>
                </a:solidFill>
                <a:latin typeface="Book Antiqua" pitchFamily="18" charset="0"/>
              </a:rPr>
              <a:t>виховну</a:t>
            </a:r>
            <a:r>
              <a:rPr lang="ru-RU" sz="1900" b="1" dirty="0" smtClean="0">
                <a:solidFill>
                  <a:srgbClr val="000099"/>
                </a:solidFill>
                <a:latin typeface="Book Antiqua" pitchFamily="18" charset="0"/>
              </a:rPr>
              <a:t> роботу  </a:t>
            </a:r>
            <a:r>
              <a:rPr lang="ru-RU" sz="1900" b="1" dirty="0" err="1" smtClean="0">
                <a:solidFill>
                  <a:srgbClr val="000099"/>
                </a:solidFill>
                <a:latin typeface="Book Antiqua" pitchFamily="18" charset="0"/>
              </a:rPr>
              <a:t>спрямовую</a:t>
            </a:r>
            <a:r>
              <a:rPr lang="ru-RU" sz="1900" b="1" dirty="0" smtClean="0">
                <a:solidFill>
                  <a:srgbClr val="000099"/>
                </a:solidFill>
                <a:latin typeface="Book Antiqua" pitchFamily="18" charset="0"/>
              </a:rPr>
              <a:t> на </a:t>
            </a:r>
            <a:r>
              <a:rPr lang="ru-RU" sz="1900" b="1" dirty="0" err="1" smtClean="0">
                <a:solidFill>
                  <a:srgbClr val="000099"/>
                </a:solidFill>
                <a:latin typeface="Book Antiqua" pitchFamily="18" charset="0"/>
              </a:rPr>
              <a:t>активізацію</a:t>
            </a:r>
            <a:r>
              <a:rPr lang="ru-RU" sz="19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900" b="1" dirty="0" err="1" smtClean="0">
                <a:solidFill>
                  <a:srgbClr val="000099"/>
                </a:solidFill>
                <a:latin typeface="Book Antiqua" pitchFamily="18" charset="0"/>
              </a:rPr>
              <a:t>рухової</a:t>
            </a:r>
            <a:r>
              <a:rPr lang="ru-RU" sz="19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900" b="1" dirty="0" err="1" smtClean="0">
                <a:solidFill>
                  <a:srgbClr val="000099"/>
                </a:solidFill>
                <a:latin typeface="Book Antiqua" pitchFamily="18" charset="0"/>
              </a:rPr>
              <a:t>активності</a:t>
            </a:r>
            <a:r>
              <a:rPr lang="uk-UA" sz="1900" b="1" dirty="0" smtClean="0">
                <a:solidFill>
                  <a:srgbClr val="000099"/>
                </a:solidFill>
                <a:latin typeface="Book Antiqua" pitchFamily="18" charset="0"/>
              </a:rPr>
              <a:t>, </a:t>
            </a:r>
            <a:r>
              <a:rPr lang="ru-RU" sz="1900" b="1" dirty="0" err="1" smtClean="0">
                <a:solidFill>
                  <a:srgbClr val="000099"/>
                </a:solidFill>
                <a:latin typeface="Book Antiqua" pitchFamily="18" charset="0"/>
              </a:rPr>
              <a:t>популяризаці</a:t>
            </a:r>
            <a:r>
              <a:rPr lang="uk-UA" sz="1900" b="1" dirty="0" smtClean="0">
                <a:solidFill>
                  <a:srgbClr val="000099"/>
                </a:solidFill>
                <a:latin typeface="Book Antiqua" pitchFamily="18" charset="0"/>
              </a:rPr>
              <a:t>ю</a:t>
            </a:r>
            <a:r>
              <a:rPr lang="ru-RU" sz="1900" b="1" dirty="0" smtClean="0">
                <a:solidFill>
                  <a:srgbClr val="000099"/>
                </a:solidFill>
                <a:latin typeface="Book Antiqua" pitchFamily="18" charset="0"/>
              </a:rPr>
              <a:t> здорового способу </a:t>
            </a:r>
            <a:r>
              <a:rPr lang="ru-RU" sz="1900" b="1" dirty="0" err="1" smtClean="0">
                <a:solidFill>
                  <a:srgbClr val="000099"/>
                </a:solidFill>
                <a:latin typeface="Book Antiqua" pitchFamily="18" charset="0"/>
              </a:rPr>
              <a:t>життя</a:t>
            </a:r>
            <a:r>
              <a:rPr lang="ru-RU" sz="19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uk-UA" sz="19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3" y="2347704"/>
            <a:ext cx="1972306" cy="147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341" y="2927965"/>
            <a:ext cx="1809631" cy="135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744" y="4476373"/>
            <a:ext cx="3242228" cy="175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5516" y="4952820"/>
            <a:ext cx="1727199" cy="97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824761"/>
            <a:ext cx="2385205" cy="178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1259" y="4964708"/>
            <a:ext cx="2179258" cy="163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5226" y="2331286"/>
            <a:ext cx="2550582" cy="2550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4617" y="666206"/>
            <a:ext cx="6322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Щорічно  проводиться Олімпійський тиждень </a:t>
            </a:r>
            <a:endParaRPr lang="uk-UA" sz="2800" b="1" dirty="0"/>
          </a:p>
        </p:txBody>
      </p:sp>
      <p:sp>
        <p:nvSpPr>
          <p:cNvPr id="3" name="AutoShape 2" descr="blob:https://xn--80affa3aj0al.xn--80asehdb/de5efc9d-2493-42ee-a250-4fb5b6ad99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957" y="1764391"/>
            <a:ext cx="3034086" cy="2017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878" y="3926136"/>
            <a:ext cx="2909751" cy="1939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56" y="4383620"/>
            <a:ext cx="2981835" cy="2236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976" y="1806199"/>
            <a:ext cx="3243943" cy="2432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370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8132" y="1032933"/>
            <a:ext cx="6587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 гуртка «Футболіст» 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Учасники: учні 5-9 класів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308" y="2624667"/>
            <a:ext cx="2144889" cy="1608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98" y="2419349"/>
            <a:ext cx="2269067" cy="1701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886" y="4295525"/>
            <a:ext cx="2520247" cy="1890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436" y="4295525"/>
            <a:ext cx="2318457" cy="1738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840" y="2419349"/>
            <a:ext cx="2418646" cy="1813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3196" y="4295525"/>
            <a:ext cx="2463799" cy="1847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129" y="2624667"/>
            <a:ext cx="2048938" cy="15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физкультура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9733" y="840519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atin typeface="Bahnschrift Light Condensed" panose="020B0502040204020203" pitchFamily="34" charset="0"/>
              </a:rPr>
              <a:t>С</a:t>
            </a:r>
            <a:r>
              <a:rPr lang="uk-UA" sz="4000" b="1" dirty="0" smtClean="0">
                <a:latin typeface="Bahnschrift Light Condensed" panose="020B0502040204020203" pitchFamily="34" charset="0"/>
              </a:rPr>
              <a:t>амоосвіта</a:t>
            </a:r>
            <a:endParaRPr lang="uk-UA" sz="4000" b="1" dirty="0">
              <a:latin typeface="Bahnschrift Light Condense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7763" y="1012730"/>
            <a:ext cx="406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rgbClr val="000099"/>
                </a:solidFill>
                <a:latin typeface="Book Antiqua" pitchFamily="18" charset="0"/>
              </a:rPr>
              <a:t>Постійно працюю над підвищенням свого професійного рівня.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rgbClr val="000099"/>
                </a:solidFill>
                <a:latin typeface="Book Antiqua" pitchFamily="18" charset="0"/>
              </a:rPr>
              <a:t>За допомогою звертаюся до фахових журналів, інтернет ресурсів, методистів, відвідую </a:t>
            </a:r>
            <a:r>
              <a:rPr lang="uk-UA" b="1" dirty="0" err="1" smtClean="0">
                <a:solidFill>
                  <a:srgbClr val="000099"/>
                </a:solidFill>
                <a:latin typeface="Book Antiqua" pitchFamily="18" charset="0"/>
              </a:rPr>
              <a:t>уроки</a:t>
            </a:r>
            <a:r>
              <a:rPr lang="uk-UA" b="1" dirty="0" smtClean="0">
                <a:solidFill>
                  <a:srgbClr val="000099"/>
                </a:solidFill>
                <a:latin typeface="Book Antiqua" pitchFamily="18" charset="0"/>
              </a:rPr>
              <a:t> у колег району…</a:t>
            </a: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rgbClr val="000099"/>
                </a:solidFill>
                <a:latin typeface="Book Antiqua" pitchFamily="18" charset="0"/>
              </a:rPr>
              <a:t>Перебуваю у постійному пошуку.</a:t>
            </a: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49" y="1376797"/>
            <a:ext cx="1443903" cy="192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693" y="1674019"/>
            <a:ext cx="1465260" cy="293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659" y="3917862"/>
            <a:ext cx="1544704" cy="205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654" y="3485205"/>
            <a:ext cx="2394137" cy="165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903" y="4441928"/>
            <a:ext cx="1853952" cy="139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0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344</Words>
  <Application>Microsoft Office PowerPoint</Application>
  <PresentationFormat>Широкий екран</PresentationFormat>
  <Paragraphs>57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4" baseType="lpstr">
      <vt:lpstr>Arial</vt:lpstr>
      <vt:lpstr>Bahnschrift Light Condensed</vt:lpstr>
      <vt:lpstr>Bahnschrift SemiBold SemiConden</vt:lpstr>
      <vt:lpstr>Book Antiqua</vt:lpstr>
      <vt:lpstr>Calibri</vt:lpstr>
      <vt:lpstr>Calibri Light</vt:lpstr>
      <vt:lpstr>Georgia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Diakov</cp:lastModifiedBy>
  <cp:revision>38</cp:revision>
  <dcterms:created xsi:type="dcterms:W3CDTF">2023-02-24T18:22:50Z</dcterms:created>
  <dcterms:modified xsi:type="dcterms:W3CDTF">2023-03-07T09:14:54Z</dcterms:modified>
</cp:coreProperties>
</file>