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4" r:id="rId3"/>
    <p:sldId id="281" r:id="rId4"/>
    <p:sldId id="276" r:id="rId5"/>
    <p:sldId id="270" r:id="rId6"/>
    <p:sldId id="282" r:id="rId7"/>
    <p:sldId id="275" r:id="rId8"/>
    <p:sldId id="283" r:id="rId9"/>
    <p:sldId id="277" r:id="rId10"/>
    <p:sldId id="284" r:id="rId11"/>
    <p:sldId id="268" r:id="rId12"/>
    <p:sldId id="269" r:id="rId13"/>
    <p:sldId id="278" r:id="rId14"/>
    <p:sldId id="280" r:id="rId15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96" y="4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5FD51-0AF2-4CD5-BAE2-DA6F9766EF35}" type="datetimeFigureOut">
              <a:rPr lang="uk-UA" smtClean="0"/>
              <a:t>07.03.2023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89418-297F-45C2-89A3-3912DD04BD0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81277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5FD51-0AF2-4CD5-BAE2-DA6F9766EF35}" type="datetimeFigureOut">
              <a:rPr lang="uk-UA" smtClean="0"/>
              <a:t>07.03.2023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89418-297F-45C2-89A3-3912DD04BD0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554786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5FD51-0AF2-4CD5-BAE2-DA6F9766EF35}" type="datetimeFigureOut">
              <a:rPr lang="uk-UA" smtClean="0"/>
              <a:t>07.03.2023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89418-297F-45C2-89A3-3912DD04BD0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411915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http://file.mobilmusic.ru/d4/50/04/575865.jpg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-1" y="190478"/>
            <a:ext cx="3301895" cy="2476517"/>
          </a:xfrm>
          <a:prstGeom prst="rect">
            <a:avLst/>
          </a:prstGeom>
          <a:noFill/>
        </p:spPr>
      </p:pic>
      <p:pic>
        <p:nvPicPr>
          <p:cNvPr id="7" name="Picture 2" descr="http://nevseoboi.com.ua/uploads/posts/2010-02/1265903715_200607060814028.jpg"/>
          <p:cNvPicPr>
            <a:picLocks noChangeAspect="1" noChangeArrowheads="1"/>
          </p:cNvPicPr>
          <p:nvPr userDrawn="1"/>
        </p:nvPicPr>
        <p:blipFill>
          <a:blip r:embed="rId3">
            <a:lum bright="-10000" contrast="-20000"/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frame">
            <a:avLst>
              <a:gd name="adj1" fmla="val 3070"/>
            </a:avLst>
          </a:prstGeom>
          <a:noFill/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11" name="Picture 32" descr="http://www.cliparthut.com/clip-arts/1817/olympic-torch-clip-art-1817716.jpg"/>
          <p:cNvPicPr>
            <a:picLocks noChangeAspect="1" noChangeArrowheads="1"/>
          </p:cNvPicPr>
          <p:nvPr userDrawn="1"/>
        </p:nvPicPr>
        <p:blipFill>
          <a:blip r:embed="rId4">
            <a:clrChange>
              <a:clrFrom>
                <a:srgbClr val="FFFEFD"/>
              </a:clrFrom>
              <a:clrTo>
                <a:srgbClr val="FFFEFD">
                  <a:alpha val="0"/>
                </a:srgbClr>
              </a:clrTo>
            </a:clrChange>
            <a:lum bright="-10000" contrast="40000"/>
          </a:blip>
          <a:srcRect/>
          <a:stretch>
            <a:fillRect/>
          </a:stretch>
        </p:blipFill>
        <p:spPr bwMode="auto">
          <a:xfrm>
            <a:off x="285710" y="1809739"/>
            <a:ext cx="1836129" cy="4000528"/>
          </a:xfrm>
          <a:prstGeom prst="rect">
            <a:avLst/>
          </a:prstGeom>
          <a:noFill/>
        </p:spPr>
      </p:pic>
      <p:pic>
        <p:nvPicPr>
          <p:cNvPr id="9" name="Рисунок 8" descr="Best-Olympic-Rings-Wallpaper-Download1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285709" y="5143513"/>
            <a:ext cx="2667019" cy="1500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22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5FD51-0AF2-4CD5-BAE2-DA6F9766EF35}" type="datetimeFigureOut">
              <a:rPr lang="uk-UA" smtClean="0"/>
              <a:t>07.03.2023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89418-297F-45C2-89A3-3912DD04BD0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65394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5FD51-0AF2-4CD5-BAE2-DA6F9766EF35}" type="datetimeFigureOut">
              <a:rPr lang="uk-UA" smtClean="0"/>
              <a:t>07.03.2023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89418-297F-45C2-89A3-3912DD04BD0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69187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5FD51-0AF2-4CD5-BAE2-DA6F9766EF35}" type="datetimeFigureOut">
              <a:rPr lang="uk-UA" smtClean="0"/>
              <a:t>07.03.2023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89418-297F-45C2-89A3-3912DD04BD0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48979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5FD51-0AF2-4CD5-BAE2-DA6F9766EF35}" type="datetimeFigureOut">
              <a:rPr lang="uk-UA" smtClean="0"/>
              <a:t>07.03.2023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89418-297F-45C2-89A3-3912DD04BD0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75287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5FD51-0AF2-4CD5-BAE2-DA6F9766EF35}" type="datetimeFigureOut">
              <a:rPr lang="uk-UA" smtClean="0"/>
              <a:t>07.03.2023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89418-297F-45C2-89A3-3912DD04BD0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15466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5FD51-0AF2-4CD5-BAE2-DA6F9766EF35}" type="datetimeFigureOut">
              <a:rPr lang="uk-UA" smtClean="0"/>
              <a:t>07.03.2023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89418-297F-45C2-89A3-3912DD04BD0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14956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5FD51-0AF2-4CD5-BAE2-DA6F9766EF35}" type="datetimeFigureOut">
              <a:rPr lang="uk-UA" smtClean="0"/>
              <a:t>07.03.2023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89418-297F-45C2-89A3-3912DD04BD0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41692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5FD51-0AF2-4CD5-BAE2-DA6F9766EF35}" type="datetimeFigureOut">
              <a:rPr lang="uk-UA" smtClean="0"/>
              <a:t>07.03.2023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89418-297F-45C2-89A3-3912DD04BD0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390561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15FD51-0AF2-4CD5-BAE2-DA6F9766EF35}" type="datetimeFigureOut">
              <a:rPr lang="uk-UA" smtClean="0"/>
              <a:t>07.03.2023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E89418-297F-45C2-89A3-3912DD04BD0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10476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13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43201" y="1473960"/>
            <a:ext cx="7997588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ПРЕЗЕНТАЦІЯ</a:t>
            </a:r>
            <a:r>
              <a:rPr lang="uk-UA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uk-UA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ДОСВІДУ РОБОТИ</a:t>
            </a:r>
          </a:p>
          <a:p>
            <a:pPr algn="ctr"/>
            <a:r>
              <a:rPr lang="uk-UA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ВЧИТЕЛЯ ФІЗИЧНОЇ КУЛЬТУРИ</a:t>
            </a:r>
          </a:p>
          <a:p>
            <a:pPr algn="ctr"/>
            <a:r>
              <a:rPr lang="uk-UA" sz="32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Поздимирського</a:t>
            </a:r>
            <a:r>
              <a:rPr lang="uk-UA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НВК </a:t>
            </a:r>
          </a:p>
          <a:p>
            <a:pPr algn="ctr"/>
            <a:endParaRPr lang="uk-UA" sz="32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uk-UA" sz="5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Мудрика Михайла Васильовича </a:t>
            </a:r>
            <a:endParaRPr lang="ru-RU" sz="54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AutoShape 2" descr="blob:https://xn--80affa3aj0al.xn--80asehdb/0906bc2c-5159-4a66-ade7-774075090f9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4" name="AutoShape 4" descr="blob:https://xn--80affa3aj0al.xn--80asehdb/0906bc2c-5159-4a66-ade7-774075090f9d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50256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Шаблон для презентации физкультура - фото и картинки abrakadabra.fu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2759330" y="312595"/>
            <a:ext cx="1828273" cy="26025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37858" y="559043"/>
            <a:ext cx="2094694" cy="2965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2046672" y="2239827"/>
            <a:ext cx="2037250" cy="29260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99503" y="770131"/>
            <a:ext cx="2106790" cy="30533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24885" y="4093856"/>
            <a:ext cx="1643636" cy="23190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97723" y="4133975"/>
            <a:ext cx="1759589" cy="23190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86515" y="3796331"/>
            <a:ext cx="1801118" cy="25868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81977" y="931432"/>
            <a:ext cx="1863104" cy="26904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4507101" y="67611"/>
            <a:ext cx="55631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Результати самоосвіти</a:t>
            </a:r>
            <a:endParaRPr lang="uk-UA" sz="2400" b="1" dirty="0"/>
          </a:p>
        </p:txBody>
      </p:sp>
    </p:spTree>
    <p:extLst>
      <p:ext uri="{BB962C8B-B14F-4D97-AF65-F5344CB8AC3E}">
        <p14:creationId xmlns:p14="http://schemas.microsoft.com/office/powerpoint/2010/main" val="2418761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Шаблон для презентации физкультура - фото и картинки abrakadabra.fu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335867" y="691049"/>
            <a:ext cx="750146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000" b="1" dirty="0" smtClean="0"/>
              <a:t>Автор низки статей і методичних розробок, зокрема:</a:t>
            </a:r>
          </a:p>
          <a:p>
            <a:pPr algn="just"/>
            <a:r>
              <a:rPr lang="uk-UA" sz="2000" b="1" dirty="0" smtClean="0"/>
              <a:t>«Фізкультурно-оздоровчі та спортивні заходи в школі», «Олімпійський тиждень в </a:t>
            </a:r>
            <a:r>
              <a:rPr lang="uk-UA" sz="2000" b="1" dirty="0" err="1" smtClean="0"/>
              <a:t>Поздимирській</a:t>
            </a:r>
            <a:r>
              <a:rPr lang="uk-UA" sz="2000" b="1" dirty="0" smtClean="0"/>
              <a:t> школі», «Українські народні рухливі ігри в системі засобів фізичного виховання», тестові завдання на платформі </a:t>
            </a:r>
            <a:r>
              <a:rPr lang="en-US" sz="2000" b="1" dirty="0" smtClean="0"/>
              <a:t>Google Forms</a:t>
            </a:r>
            <a:r>
              <a:rPr lang="uk-UA" sz="2000" b="1" dirty="0" smtClean="0"/>
              <a:t> з модуля «Волейбол»</a:t>
            </a:r>
            <a:endParaRPr lang="uk-UA" sz="20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5607201" y="4363852"/>
            <a:ext cx="1879605" cy="254430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8717055" y="2210330"/>
            <a:ext cx="2044804" cy="290558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2462043" y="2576284"/>
            <a:ext cx="1747647" cy="2492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471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Шаблон для презентации физкультура - фото и картинки abrakadabra.fu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90720" y="938563"/>
            <a:ext cx="3279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 smtClean="0"/>
              <a:t>Веду свій блог, наповнений корисними матеріалами для учнів, їхніх батьків та колег!</a:t>
            </a:r>
            <a:endParaRPr lang="uk-UA" sz="20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9271" y="938563"/>
            <a:ext cx="3460015" cy="487574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977383" y="2413000"/>
            <a:ext cx="461452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 smtClean="0"/>
              <a:t>Постійно займаюся самоосвітою, підвищую педагогічну майстерність через участь у Всеукраїнських </a:t>
            </a:r>
            <a:r>
              <a:rPr lang="uk-UA" sz="1600" dirty="0" err="1" smtClean="0"/>
              <a:t>вебінарах</a:t>
            </a:r>
            <a:r>
              <a:rPr lang="uk-UA" sz="1600" dirty="0" smtClean="0"/>
              <a:t>, конференціях, онлайн курсах. Беру участь у роботі шкільного методичного об’єднання, у міських семінарах вчителів фізичної культури.</a:t>
            </a:r>
          </a:p>
          <a:p>
            <a:r>
              <a:rPr lang="uk-UA" sz="1600" dirty="0" smtClean="0">
                <a:latin typeface="Book Antiqua" pitchFamily="18" charset="0"/>
              </a:rPr>
              <a:t>Із задоволенням ділюся своїм досвідом </a:t>
            </a:r>
            <a:br>
              <a:rPr lang="uk-UA" sz="1600" dirty="0" smtClean="0">
                <a:latin typeface="Book Antiqua" pitchFamily="18" charset="0"/>
              </a:rPr>
            </a:br>
            <a:r>
              <a:rPr lang="uk-UA" sz="1600" dirty="0" smtClean="0">
                <a:latin typeface="Book Antiqua" pitchFamily="18" charset="0"/>
              </a:rPr>
              <a:t>із колегами. </a:t>
            </a:r>
            <a:r>
              <a:rPr lang="uk-UA" sz="1600" dirty="0"/>
              <a:t>З</a:t>
            </a:r>
            <a:r>
              <a:rPr lang="uk-UA" sz="1600" dirty="0" smtClean="0"/>
              <a:t>астосовую </a:t>
            </a:r>
            <a:r>
              <a:rPr lang="uk-UA" sz="1600" dirty="0"/>
              <a:t>комп’ютерні засоби: навчальні фільми програмового матеріалу, відео ролики, тести, Інтернет-ресурси, зокрема </a:t>
            </a:r>
            <a:r>
              <a:rPr lang="uk-UA" sz="1600" dirty="0" err="1"/>
              <a:t>YouTube</a:t>
            </a:r>
            <a:r>
              <a:rPr lang="uk-UA" sz="1600" dirty="0"/>
              <a:t>, </a:t>
            </a:r>
            <a:r>
              <a:rPr lang="en-US" sz="1600" dirty="0"/>
              <a:t>Google</a:t>
            </a:r>
            <a:r>
              <a:rPr lang="uk-UA" sz="1600" dirty="0"/>
              <a:t>, на платформі «На Урок», «</a:t>
            </a:r>
            <a:r>
              <a:rPr lang="uk-UA" sz="1600" dirty="0" err="1"/>
              <a:t>Всеосвіта</a:t>
            </a:r>
            <a:r>
              <a:rPr lang="uk-UA" sz="1600" dirty="0"/>
              <a:t>» та інших</a:t>
            </a:r>
            <a:r>
              <a:rPr lang="uk-UA" sz="1600" dirty="0" smtClean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1468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Шаблон для презентации физкультура - фото и картинки abrakadabra.fu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098801" y="626533"/>
            <a:ext cx="81110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0099"/>
                </a:solidFill>
                <a:latin typeface="Book Antiqua" pitchFamily="18" charset="0"/>
              </a:rPr>
              <a:t>За свою </a:t>
            </a:r>
            <a:r>
              <a:rPr lang="ru-RU" sz="2000" b="1" dirty="0" err="1" smtClean="0">
                <a:solidFill>
                  <a:srgbClr val="000099"/>
                </a:solidFill>
                <a:latin typeface="Book Antiqua" pitchFamily="18" charset="0"/>
              </a:rPr>
              <a:t>працю</a:t>
            </a:r>
            <a:r>
              <a:rPr lang="ru-RU" sz="2000" b="1" dirty="0" smtClean="0">
                <a:solidFill>
                  <a:srgbClr val="000099"/>
                </a:solidFill>
                <a:latin typeface="Book Antiqua" pitchFamily="18" charset="0"/>
              </a:rPr>
              <a:t> та </a:t>
            </a:r>
            <a:r>
              <a:rPr lang="ru-RU" sz="2000" b="1" dirty="0" err="1" smtClean="0">
                <a:solidFill>
                  <a:srgbClr val="000099"/>
                </a:solidFill>
                <a:latin typeface="Book Antiqua" pitchFamily="18" charset="0"/>
              </a:rPr>
              <a:t>вагомий</a:t>
            </a:r>
            <a:r>
              <a:rPr lang="ru-RU" sz="2000" b="1" dirty="0" smtClean="0">
                <a:solidFill>
                  <a:srgbClr val="000099"/>
                </a:solidFill>
                <a:latin typeface="Book Antiqua" pitchFamily="18" charset="0"/>
              </a:rPr>
              <a:t> </a:t>
            </a:r>
            <a:r>
              <a:rPr lang="ru-RU" sz="2000" b="1" dirty="0" err="1" smtClean="0">
                <a:solidFill>
                  <a:srgbClr val="000099"/>
                </a:solidFill>
                <a:latin typeface="Book Antiqua" pitchFamily="18" charset="0"/>
              </a:rPr>
              <a:t>внесок</a:t>
            </a:r>
            <a:r>
              <a:rPr lang="ru-RU" sz="2000" b="1" dirty="0" smtClean="0">
                <a:solidFill>
                  <a:srgbClr val="000099"/>
                </a:solidFill>
                <a:latin typeface="Book Antiqua" pitchFamily="18" charset="0"/>
              </a:rPr>
              <a:t> у </a:t>
            </a:r>
            <a:r>
              <a:rPr lang="ru-RU" sz="2000" b="1" dirty="0" err="1" smtClean="0">
                <a:solidFill>
                  <a:srgbClr val="000099"/>
                </a:solidFill>
                <a:latin typeface="Book Antiqua" pitchFamily="18" charset="0"/>
              </a:rPr>
              <a:t>виховання</a:t>
            </a:r>
            <a:r>
              <a:rPr lang="ru-RU" sz="2000" b="1" dirty="0" smtClean="0">
                <a:solidFill>
                  <a:srgbClr val="000099"/>
                </a:solidFill>
                <a:latin typeface="Book Antiqua" pitchFamily="18" charset="0"/>
              </a:rPr>
              <a:t> </a:t>
            </a:r>
            <a:r>
              <a:rPr lang="ru-RU" sz="2000" b="1" dirty="0" err="1" smtClean="0">
                <a:solidFill>
                  <a:srgbClr val="000099"/>
                </a:solidFill>
                <a:latin typeface="Book Antiqua" pitchFamily="18" charset="0"/>
              </a:rPr>
              <a:t>підростаючого</a:t>
            </a:r>
            <a:r>
              <a:rPr lang="ru-RU" sz="2000" b="1" dirty="0" smtClean="0">
                <a:solidFill>
                  <a:srgbClr val="000099"/>
                </a:solidFill>
                <a:latin typeface="Book Antiqua" pitchFamily="18" charset="0"/>
              </a:rPr>
              <a:t> </a:t>
            </a:r>
            <a:r>
              <a:rPr lang="ru-RU" sz="2000" b="1" dirty="0" err="1" smtClean="0">
                <a:solidFill>
                  <a:srgbClr val="000099"/>
                </a:solidFill>
                <a:latin typeface="Book Antiqua" pitchFamily="18" charset="0"/>
              </a:rPr>
              <a:t>покоління</a:t>
            </a:r>
            <a:r>
              <a:rPr lang="ru-RU" sz="2000" b="1" dirty="0" smtClean="0">
                <a:solidFill>
                  <a:srgbClr val="000099"/>
                </a:solidFill>
                <a:latin typeface="Book Antiqua" pitchFamily="18" charset="0"/>
              </a:rPr>
              <a:t> в </a:t>
            </a:r>
            <a:r>
              <a:rPr lang="ru-RU" sz="2000" b="1" dirty="0" err="1" smtClean="0">
                <a:solidFill>
                  <a:srgbClr val="000099"/>
                </a:solidFill>
                <a:latin typeface="Book Antiqua" pitchFamily="18" charset="0"/>
              </a:rPr>
              <a:t>дусі</a:t>
            </a:r>
            <a:r>
              <a:rPr lang="ru-RU" sz="2000" b="1" dirty="0" smtClean="0">
                <a:solidFill>
                  <a:srgbClr val="000099"/>
                </a:solidFill>
                <a:latin typeface="Book Antiqua" pitchFamily="18" charset="0"/>
              </a:rPr>
              <a:t> </a:t>
            </a:r>
            <a:r>
              <a:rPr lang="ru-RU" sz="2000" b="1" dirty="0" err="1" smtClean="0">
                <a:solidFill>
                  <a:srgbClr val="000099"/>
                </a:solidFill>
                <a:latin typeface="Book Antiqua" pitchFamily="18" charset="0"/>
              </a:rPr>
              <a:t>національного</a:t>
            </a:r>
            <a:r>
              <a:rPr lang="ru-RU" sz="2000" b="1" dirty="0" smtClean="0">
                <a:solidFill>
                  <a:srgbClr val="000099"/>
                </a:solidFill>
                <a:latin typeface="Book Antiqua" pitchFamily="18" charset="0"/>
              </a:rPr>
              <a:t> </a:t>
            </a:r>
            <a:r>
              <a:rPr lang="ru-RU" sz="2000" b="1" dirty="0" err="1" smtClean="0">
                <a:solidFill>
                  <a:srgbClr val="000099"/>
                </a:solidFill>
                <a:latin typeface="Book Antiqua" pitchFamily="18" charset="0"/>
              </a:rPr>
              <a:t>патріотизму</a:t>
            </a:r>
            <a:r>
              <a:rPr lang="ru-RU" sz="2000" b="1" dirty="0" smtClean="0">
                <a:solidFill>
                  <a:srgbClr val="000099"/>
                </a:solidFill>
                <a:latin typeface="Book Antiqua" pitchFamily="18" charset="0"/>
              </a:rPr>
              <a:t> </a:t>
            </a:r>
            <a:r>
              <a:rPr lang="ru-RU" sz="2000" b="1" dirty="0" err="1" smtClean="0">
                <a:solidFill>
                  <a:srgbClr val="000099"/>
                </a:solidFill>
                <a:latin typeface="Book Antiqua" pitchFamily="18" charset="0"/>
              </a:rPr>
              <a:t>нагороджений</a:t>
            </a:r>
            <a:r>
              <a:rPr lang="ru-RU" sz="2000" b="1" dirty="0" smtClean="0">
                <a:solidFill>
                  <a:srgbClr val="000099"/>
                </a:solidFill>
                <a:latin typeface="Book Antiqua" pitchFamily="18" charset="0"/>
              </a:rPr>
              <a:t> грамотами та </a:t>
            </a:r>
            <a:r>
              <a:rPr lang="ru-RU" sz="2000" b="1" dirty="0" err="1" smtClean="0">
                <a:solidFill>
                  <a:srgbClr val="000099"/>
                </a:solidFill>
                <a:latin typeface="Book Antiqua" pitchFamily="18" charset="0"/>
              </a:rPr>
              <a:t>подяками</a:t>
            </a:r>
            <a:r>
              <a:rPr lang="ru-RU" sz="2000" b="1" dirty="0" smtClean="0">
                <a:solidFill>
                  <a:srgbClr val="000099"/>
                </a:solidFill>
                <a:latin typeface="Book Antiqua" pitchFamily="18" charset="0"/>
              </a:rPr>
              <a:t> </a:t>
            </a:r>
            <a:r>
              <a:rPr lang="ru-RU" sz="2000" b="1" dirty="0" err="1" smtClean="0">
                <a:solidFill>
                  <a:srgbClr val="000099"/>
                </a:solidFill>
                <a:latin typeface="Book Antiqua" pitchFamily="18" charset="0"/>
              </a:rPr>
              <a:t>адміністрації</a:t>
            </a:r>
            <a:r>
              <a:rPr lang="ru-RU" sz="2000" b="1" dirty="0" smtClean="0">
                <a:solidFill>
                  <a:srgbClr val="000099"/>
                </a:solidFill>
                <a:latin typeface="Book Antiqua" pitchFamily="18" charset="0"/>
              </a:rPr>
              <a:t> </a:t>
            </a:r>
            <a:r>
              <a:rPr lang="ru-RU" sz="2000" b="1" dirty="0" err="1" smtClean="0">
                <a:solidFill>
                  <a:srgbClr val="000099"/>
                </a:solidFill>
                <a:latin typeface="Book Antiqua" pitchFamily="18" charset="0"/>
              </a:rPr>
              <a:t>школи</a:t>
            </a:r>
            <a:r>
              <a:rPr lang="ru-RU" sz="2000" b="1" dirty="0" smtClean="0">
                <a:solidFill>
                  <a:srgbClr val="000099"/>
                </a:solidFill>
                <a:latin typeface="Book Antiqua" pitchFamily="18" charset="0"/>
              </a:rPr>
              <a:t>, </a:t>
            </a:r>
            <a:r>
              <a:rPr lang="ru-RU" sz="2000" b="1" dirty="0" err="1" smtClean="0">
                <a:solidFill>
                  <a:srgbClr val="000099"/>
                </a:solidFill>
                <a:latin typeface="Book Antiqua" pitchFamily="18" charset="0"/>
              </a:rPr>
              <a:t>районної</a:t>
            </a:r>
            <a:r>
              <a:rPr lang="ru-RU" sz="2000" b="1" dirty="0" smtClean="0">
                <a:solidFill>
                  <a:srgbClr val="000099"/>
                </a:solidFill>
                <a:latin typeface="Book Antiqua" pitchFamily="18" charset="0"/>
              </a:rPr>
              <a:t> </a:t>
            </a:r>
            <a:r>
              <a:rPr lang="ru-RU" sz="2000" b="1" dirty="0" err="1" smtClean="0">
                <a:solidFill>
                  <a:srgbClr val="000099"/>
                </a:solidFill>
                <a:latin typeface="Book Antiqua" pitchFamily="18" charset="0"/>
              </a:rPr>
              <a:t>державної</a:t>
            </a:r>
            <a:r>
              <a:rPr lang="ru-RU" sz="2000" b="1" dirty="0" smtClean="0">
                <a:solidFill>
                  <a:srgbClr val="000099"/>
                </a:solidFill>
                <a:latin typeface="Book Antiqua" pitchFamily="18" charset="0"/>
              </a:rPr>
              <a:t> </a:t>
            </a:r>
            <a:r>
              <a:rPr lang="ru-RU" sz="2000" b="1" dirty="0" err="1" smtClean="0">
                <a:solidFill>
                  <a:srgbClr val="000099"/>
                </a:solidFill>
                <a:latin typeface="Book Antiqua" pitchFamily="18" charset="0"/>
              </a:rPr>
              <a:t>адміністрації</a:t>
            </a:r>
            <a:r>
              <a:rPr lang="ru-RU" sz="2000" b="1" dirty="0" smtClean="0">
                <a:solidFill>
                  <a:srgbClr val="000099"/>
                </a:solidFill>
                <a:latin typeface="Book Antiqua" pitchFamily="18" charset="0"/>
              </a:rPr>
              <a:t> та </a:t>
            </a:r>
            <a:r>
              <a:rPr lang="uk-UA" sz="2000" b="1" dirty="0" smtClean="0">
                <a:solidFill>
                  <a:srgbClr val="000099"/>
                </a:solidFill>
                <a:latin typeface="Book Antiqua" pitchFamily="18" charset="0"/>
              </a:rPr>
              <a:t>відділу освіти</a:t>
            </a:r>
            <a:endParaRPr lang="uk-UA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7621" y="2151184"/>
            <a:ext cx="2260928" cy="32648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8054" y="2297724"/>
            <a:ext cx="3232220" cy="22625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59779" y="2151184"/>
            <a:ext cx="2453259" cy="35814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5077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Шаблон для презентации физкультура - фото и картинки abrakadabra.fu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02644" y="1278537"/>
            <a:ext cx="6282266" cy="3585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500" b="1" dirty="0" smtClean="0">
                <a:solidFill>
                  <a:srgbClr val="003300"/>
                </a:solidFill>
                <a:latin typeface="Book Antiqua" pitchFamily="18" charset="0"/>
              </a:rPr>
              <a:t>Дякую за увагу!</a:t>
            </a:r>
            <a:endParaRPr lang="uk-UA" sz="2400" dirty="0" smtClean="0">
              <a:solidFill>
                <a:srgbClr val="003300"/>
              </a:solidFill>
              <a:latin typeface="Book Antiqua" pitchFamily="18" charset="0"/>
            </a:endParaRPr>
          </a:p>
          <a:p>
            <a:pPr algn="ctr"/>
            <a:endParaRPr lang="uk-UA" sz="2400" dirty="0" smtClean="0">
              <a:solidFill>
                <a:srgbClr val="003300"/>
              </a:solidFill>
              <a:latin typeface="Book Antiqua" pitchFamily="18" charset="0"/>
            </a:endParaRPr>
          </a:p>
          <a:p>
            <a:pPr algn="ctr"/>
            <a:endParaRPr lang="uk-UA" sz="2400" dirty="0" smtClean="0">
              <a:solidFill>
                <a:srgbClr val="003300"/>
              </a:solidFill>
              <a:latin typeface="Book Antiqua" pitchFamily="18" charset="0"/>
            </a:endParaRPr>
          </a:p>
          <a:p>
            <a:pPr algn="ctr"/>
            <a:r>
              <a:rPr lang="uk-UA" sz="2400" dirty="0" smtClean="0">
                <a:solidFill>
                  <a:srgbClr val="003300"/>
                </a:solidFill>
                <a:latin typeface="Book Antiqua" pitchFamily="18" charset="0"/>
              </a:rPr>
              <a:t>І на завершення скажу:</a:t>
            </a:r>
            <a:br>
              <a:rPr lang="uk-UA" sz="2400" dirty="0" smtClean="0">
                <a:solidFill>
                  <a:srgbClr val="003300"/>
                </a:solidFill>
                <a:latin typeface="Book Antiqua" pitchFamily="18" charset="0"/>
              </a:rPr>
            </a:br>
            <a:r>
              <a:rPr lang="ru-RU" sz="2400" dirty="0" smtClean="0">
                <a:latin typeface="Book Antiqua" pitchFamily="18" charset="0"/>
              </a:rPr>
              <a:t/>
            </a:r>
            <a:br>
              <a:rPr lang="ru-RU" sz="2400" dirty="0" smtClean="0">
                <a:latin typeface="Book Antiqua" pitchFamily="18" charset="0"/>
              </a:rPr>
            </a:br>
            <a:r>
              <a:rPr lang="uk-UA" sz="2400" b="1" i="1" dirty="0" smtClean="0">
                <a:solidFill>
                  <a:srgbClr val="C00000"/>
                </a:solidFill>
                <a:latin typeface="Book Antiqua" pitchFamily="18" charset="0"/>
              </a:rPr>
              <a:t>« Хто здоровий - той сміється,</a:t>
            </a:r>
            <a:r>
              <a:rPr lang="ru-RU" sz="2400" dirty="0" smtClean="0">
                <a:solidFill>
                  <a:srgbClr val="C00000"/>
                </a:solidFill>
                <a:latin typeface="Book Antiqua" pitchFamily="18" charset="0"/>
              </a:rPr>
              <a:t/>
            </a:r>
            <a:br>
              <a:rPr lang="ru-RU" sz="2400" dirty="0" smtClean="0">
                <a:solidFill>
                  <a:srgbClr val="C00000"/>
                </a:solidFill>
                <a:latin typeface="Book Antiqua" pitchFamily="18" charset="0"/>
              </a:rPr>
            </a:br>
            <a:r>
              <a:rPr lang="uk-UA" sz="2400" b="1" i="1" dirty="0" smtClean="0">
                <a:solidFill>
                  <a:srgbClr val="C00000"/>
                </a:solidFill>
                <a:latin typeface="Book Antiqua" pitchFamily="18" charset="0"/>
              </a:rPr>
              <a:t>все йому в житті вдається.</a:t>
            </a:r>
            <a:r>
              <a:rPr lang="ru-RU" sz="2400" dirty="0" smtClean="0">
                <a:solidFill>
                  <a:srgbClr val="C00000"/>
                </a:solidFill>
                <a:latin typeface="Book Antiqua" pitchFamily="18" charset="0"/>
              </a:rPr>
              <a:t/>
            </a:r>
            <a:br>
              <a:rPr lang="ru-RU" sz="2400" dirty="0" smtClean="0">
                <a:solidFill>
                  <a:srgbClr val="C00000"/>
                </a:solidFill>
                <a:latin typeface="Book Antiqua" pitchFamily="18" charset="0"/>
              </a:rPr>
            </a:br>
            <a:r>
              <a:rPr lang="uk-UA" sz="2400" b="1" i="1" dirty="0" smtClean="0">
                <a:solidFill>
                  <a:srgbClr val="C00000"/>
                </a:solidFill>
                <a:latin typeface="Book Antiqua" pitchFamily="18" charset="0"/>
              </a:rPr>
              <a:t>Хто здоровий - той не плаче,</a:t>
            </a:r>
            <a:r>
              <a:rPr lang="ru-RU" sz="2400" dirty="0" smtClean="0">
                <a:solidFill>
                  <a:srgbClr val="C00000"/>
                </a:solidFill>
                <a:latin typeface="Book Antiqua" pitchFamily="18" charset="0"/>
              </a:rPr>
              <a:t/>
            </a:r>
            <a:br>
              <a:rPr lang="ru-RU" sz="2400" dirty="0" smtClean="0">
                <a:solidFill>
                  <a:srgbClr val="C00000"/>
                </a:solidFill>
                <a:latin typeface="Book Antiqua" pitchFamily="18" charset="0"/>
              </a:rPr>
            </a:br>
            <a:r>
              <a:rPr lang="uk-UA" sz="2400" b="1" i="1" dirty="0" smtClean="0">
                <a:solidFill>
                  <a:srgbClr val="C00000"/>
                </a:solidFill>
                <a:latin typeface="Book Antiqua" pitchFamily="18" charset="0"/>
              </a:rPr>
              <a:t>жде його в житті удача…»</a:t>
            </a:r>
            <a:endParaRPr lang="uk-UA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7576" y="1552626"/>
            <a:ext cx="4415343" cy="33115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60735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2050" name="Picture 2" descr="Фон для презентації &quot;Український&quot; | Ілюстрації. НУШ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0240899"/>
              </p:ext>
            </p:extLst>
          </p:nvPr>
        </p:nvGraphicFramePr>
        <p:xfrm>
          <a:off x="3675796" y="1173480"/>
          <a:ext cx="6637361" cy="4419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839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533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uk-UA" sz="2000" dirty="0" smtClean="0">
                          <a:latin typeface="Book Antiqua" pitchFamily="18" charset="0"/>
                        </a:rPr>
                        <a:t>Місце роботи</a:t>
                      </a:r>
                      <a:endParaRPr lang="ru-RU" sz="2000" dirty="0">
                        <a:latin typeface="Book Antiqu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i="1" dirty="0" err="1" smtClean="0">
                          <a:latin typeface="Book Antiqua" pitchFamily="18" charset="0"/>
                        </a:rPr>
                        <a:t>Поздимирський</a:t>
                      </a:r>
                      <a:r>
                        <a:rPr lang="uk-UA" sz="2000" i="1" dirty="0" smtClean="0">
                          <a:latin typeface="Book Antiqua" pitchFamily="18" charset="0"/>
                        </a:rPr>
                        <a:t> НВК</a:t>
                      </a:r>
                      <a:endParaRPr lang="ru-RU" sz="2000" i="1" dirty="0">
                        <a:latin typeface="Book Antiqua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err="1" smtClean="0">
                          <a:solidFill>
                            <a:srgbClr val="000099"/>
                          </a:solidFill>
                          <a:latin typeface="Book Antiqua" pitchFamily="18" charset="0"/>
                        </a:rPr>
                        <a:t>Найменування</a:t>
                      </a:r>
                      <a:r>
                        <a:rPr lang="ru-RU" sz="2000" b="1" dirty="0" smtClean="0">
                          <a:solidFill>
                            <a:srgbClr val="000099"/>
                          </a:solidFill>
                          <a:latin typeface="Book Antiqua" pitchFamily="18" charset="0"/>
                        </a:rPr>
                        <a:t> та </a:t>
                      </a:r>
                      <a:r>
                        <a:rPr lang="ru-RU" sz="2000" b="1" dirty="0" err="1" smtClean="0">
                          <a:solidFill>
                            <a:srgbClr val="000099"/>
                          </a:solidFill>
                          <a:latin typeface="Book Antiqua" pitchFamily="18" charset="0"/>
                        </a:rPr>
                        <a:t>рік</a:t>
                      </a:r>
                      <a:r>
                        <a:rPr lang="ru-RU" sz="2000" b="1" dirty="0" smtClean="0">
                          <a:solidFill>
                            <a:srgbClr val="000099"/>
                          </a:solidFill>
                          <a:latin typeface="Book Antiqua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solidFill>
                            <a:srgbClr val="000099"/>
                          </a:solidFill>
                          <a:latin typeface="Book Antiqua" pitchFamily="18" charset="0"/>
                        </a:rPr>
                        <a:t>закінчення</a:t>
                      </a:r>
                      <a:r>
                        <a:rPr lang="ru-RU" sz="2000" b="1" dirty="0" smtClean="0">
                          <a:solidFill>
                            <a:srgbClr val="000099"/>
                          </a:solidFill>
                          <a:latin typeface="Book Antiqua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solidFill>
                            <a:srgbClr val="000099"/>
                          </a:solidFill>
                          <a:latin typeface="Book Antiqua" pitchFamily="18" charset="0"/>
                        </a:rPr>
                        <a:t>професійної</a:t>
                      </a:r>
                      <a:r>
                        <a:rPr lang="ru-RU" sz="2000" b="1" dirty="0" smtClean="0">
                          <a:solidFill>
                            <a:srgbClr val="000099"/>
                          </a:solidFill>
                          <a:latin typeface="Book Antiqua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solidFill>
                            <a:srgbClr val="000099"/>
                          </a:solidFill>
                          <a:latin typeface="Book Antiqua" pitchFamily="18" charset="0"/>
                        </a:rPr>
                        <a:t>освіти</a:t>
                      </a:r>
                      <a:r>
                        <a:rPr lang="ru-RU" sz="2000" b="1" dirty="0" smtClean="0">
                          <a:solidFill>
                            <a:srgbClr val="000099"/>
                          </a:solidFill>
                          <a:latin typeface="Book Antiqua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Тернопільський державний педагогічний інститут ім. О. Я. Галана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1989</a:t>
                      </a:r>
                      <a:endParaRPr lang="ru-RU" sz="2000" b="1" i="1" dirty="0">
                        <a:solidFill>
                          <a:srgbClr val="000099"/>
                        </a:solidFill>
                        <a:latin typeface="Book Antiqua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err="1" smtClean="0">
                          <a:solidFill>
                            <a:srgbClr val="0070C0"/>
                          </a:solidFill>
                          <a:latin typeface="Book Antiqua" pitchFamily="18" charset="0"/>
                        </a:rPr>
                        <a:t>Спеціальність</a:t>
                      </a:r>
                      <a:r>
                        <a:rPr lang="ru-RU" sz="2000" b="1" dirty="0" smtClean="0">
                          <a:solidFill>
                            <a:srgbClr val="0070C0"/>
                          </a:solidFill>
                          <a:latin typeface="Book Antiqua" pitchFamily="18" charset="0"/>
                        </a:rPr>
                        <a:t>, </a:t>
                      </a:r>
                      <a:r>
                        <a:rPr lang="ru-RU" sz="2000" b="1" dirty="0" err="1" smtClean="0">
                          <a:solidFill>
                            <a:srgbClr val="0070C0"/>
                          </a:solidFill>
                          <a:latin typeface="Book Antiqua" pitchFamily="18" charset="0"/>
                        </a:rPr>
                        <a:t>кваліфікація</a:t>
                      </a:r>
                      <a:r>
                        <a:rPr lang="ru-RU" sz="2000" b="1" dirty="0" smtClean="0">
                          <a:solidFill>
                            <a:srgbClr val="0070C0"/>
                          </a:solidFill>
                          <a:latin typeface="Book Antiqua" pitchFamily="18" charset="0"/>
                        </a:rPr>
                        <a:t> за дипломом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b="1" i="1" dirty="0" smtClean="0">
                          <a:solidFill>
                            <a:srgbClr val="0070C0"/>
                          </a:solidFill>
                          <a:latin typeface="Book Antiqua" pitchFamily="18" charset="0"/>
                        </a:rPr>
                        <a:t>Учитель фізичної культури</a:t>
                      </a:r>
                      <a:endParaRPr lang="ru-RU" sz="2000" b="1" i="1" dirty="0">
                        <a:solidFill>
                          <a:srgbClr val="0070C0"/>
                        </a:solidFill>
                        <a:latin typeface="Book Antiqua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b="1" kern="1200" dirty="0" smtClean="0">
                          <a:solidFill>
                            <a:srgbClr val="9900CC"/>
                          </a:solidFill>
                          <a:latin typeface="Book Antiqua" pitchFamily="18" charset="0"/>
                          <a:ea typeface="Calibri"/>
                          <a:cs typeface="Times New Roman"/>
                        </a:rPr>
                        <a:t>Посада </a:t>
                      </a:r>
                      <a:endParaRPr lang="ru-RU" sz="1400" b="1" dirty="0" smtClean="0">
                        <a:solidFill>
                          <a:srgbClr val="9900CC"/>
                        </a:solidFill>
                        <a:latin typeface="Book Antiqua" pitchFamily="18" charset="0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b="1" i="1" dirty="0" smtClean="0">
                          <a:solidFill>
                            <a:srgbClr val="9900CC"/>
                          </a:solidFill>
                          <a:latin typeface="Book Antiqua" pitchFamily="18" charset="0"/>
                        </a:rPr>
                        <a:t>Вчитель фізичної культури та технологій</a:t>
                      </a:r>
                      <a:endParaRPr lang="ru-RU" sz="2000" b="1" i="1" dirty="0">
                        <a:solidFill>
                          <a:srgbClr val="9900CC"/>
                        </a:solidFill>
                        <a:latin typeface="Book Antiqua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b="1" dirty="0" smtClean="0">
                          <a:solidFill>
                            <a:srgbClr val="002060"/>
                          </a:solidFill>
                          <a:latin typeface="Book Antiqua" pitchFamily="18" charset="0"/>
                          <a:ea typeface="Calibri"/>
                          <a:cs typeface="Times New Roman"/>
                        </a:rPr>
                        <a:t>Педагогічний стаж</a:t>
                      </a:r>
                      <a:endParaRPr lang="ru-RU" sz="2000" b="1" dirty="0" smtClean="0">
                        <a:solidFill>
                          <a:srgbClr val="002060"/>
                        </a:solidFill>
                        <a:latin typeface="Book Antiqua" pitchFamily="18" charset="0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b="1" i="1" dirty="0" smtClean="0">
                          <a:solidFill>
                            <a:srgbClr val="002060"/>
                          </a:solidFill>
                          <a:latin typeface="Book Antiqua" pitchFamily="18" charset="0"/>
                        </a:rPr>
                        <a:t>34 роки</a:t>
                      </a:r>
                      <a:r>
                        <a:rPr lang="uk-UA" sz="2000" b="1" i="1" baseline="0" dirty="0" smtClean="0">
                          <a:solidFill>
                            <a:srgbClr val="002060"/>
                          </a:solidFill>
                          <a:latin typeface="Book Antiqua" pitchFamily="18" charset="0"/>
                        </a:rPr>
                        <a:t> </a:t>
                      </a:r>
                      <a:endParaRPr lang="ru-RU" sz="2000" b="1" i="1" dirty="0">
                        <a:solidFill>
                          <a:srgbClr val="002060"/>
                        </a:solidFill>
                        <a:latin typeface="Book Antiqua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err="1" smtClean="0">
                          <a:solidFill>
                            <a:srgbClr val="C00000"/>
                          </a:solidFill>
                          <a:latin typeface="Book Antiqua" pitchFamily="18" charset="0"/>
                          <a:ea typeface="Calibri"/>
                          <a:cs typeface="Times New Roman"/>
                        </a:rPr>
                        <a:t>Кваліфікаційна</a:t>
                      </a:r>
                      <a:r>
                        <a:rPr lang="ru-RU" sz="2000" b="1" dirty="0" smtClean="0">
                          <a:solidFill>
                            <a:srgbClr val="C00000"/>
                          </a:solidFill>
                          <a:latin typeface="Book Antiqua" pitchFamily="18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000" b="1" dirty="0" err="1" smtClean="0">
                          <a:solidFill>
                            <a:srgbClr val="C00000"/>
                          </a:solidFill>
                          <a:latin typeface="Book Antiqua" pitchFamily="18" charset="0"/>
                          <a:ea typeface="Calibri"/>
                          <a:cs typeface="Times New Roman"/>
                        </a:rPr>
                        <a:t>категорія</a:t>
                      </a:r>
                      <a:r>
                        <a:rPr lang="ru-RU" sz="2000" b="1" dirty="0" smtClean="0">
                          <a:solidFill>
                            <a:srgbClr val="C00000"/>
                          </a:solidFill>
                          <a:latin typeface="Book Antiqua" pitchFamily="18" charset="0"/>
                          <a:ea typeface="Calibri"/>
                          <a:cs typeface="Times New Roman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Кваліфікаційна категорія «спеціаліст вищої категорії»,</a:t>
                      </a:r>
                      <a:r>
                        <a:rPr lang="uk-UA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звання </a:t>
                      </a:r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«вчитель-методист»</a:t>
                      </a:r>
                      <a:endParaRPr lang="ru-RU" sz="2000" b="1" i="1" dirty="0">
                        <a:solidFill>
                          <a:srgbClr val="C00000"/>
                        </a:solidFill>
                        <a:latin typeface="Book Antiqua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4601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2050" name="Picture 2" descr="Фон для презентації &quot;Український&quot; | Ілюстрації. НУШ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320119" y="365125"/>
            <a:ext cx="814771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sz="3000" b="1" dirty="0" smtClean="0"/>
          </a:p>
          <a:p>
            <a:endParaRPr lang="uk-UA" sz="3000" b="1" dirty="0" smtClean="0"/>
          </a:p>
          <a:p>
            <a:r>
              <a:rPr lang="uk-UA" sz="3000" b="1" dirty="0" smtClean="0"/>
              <a:t>Проблема, над якою працюю:</a:t>
            </a:r>
          </a:p>
          <a:p>
            <a:pPr algn="ctr"/>
            <a:r>
              <a:rPr lang="uk-UA" sz="4000" b="1" i="1" dirty="0" smtClean="0"/>
              <a:t>«Застосування інформаційних  </a:t>
            </a:r>
          </a:p>
          <a:p>
            <a:pPr algn="ctr"/>
            <a:r>
              <a:rPr lang="uk-UA" sz="4000" b="1" i="1" dirty="0"/>
              <a:t> </a:t>
            </a:r>
            <a:r>
              <a:rPr lang="uk-UA" sz="4000" b="1" i="1" dirty="0" smtClean="0"/>
              <a:t>      технологій на </a:t>
            </a:r>
            <a:r>
              <a:rPr lang="uk-UA" sz="4000" b="1" i="1" dirty="0" err="1" smtClean="0"/>
              <a:t>уроках</a:t>
            </a:r>
            <a:r>
              <a:rPr lang="uk-UA" sz="4000" b="1" i="1" dirty="0" smtClean="0"/>
              <a:t> фізичного виховання»</a:t>
            </a:r>
            <a:endParaRPr lang="uk-UA" sz="4000" b="1" i="1" dirty="0"/>
          </a:p>
        </p:txBody>
      </p:sp>
    </p:spTree>
    <p:extLst>
      <p:ext uri="{BB962C8B-B14F-4D97-AF65-F5344CB8AC3E}">
        <p14:creationId xmlns:p14="http://schemas.microsoft.com/office/powerpoint/2010/main" val="2163569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Шаблон для презентации физкультура - фото и картинки abrakadabra.fu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708400" y="931333"/>
            <a:ext cx="63500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i="1" dirty="0" smtClean="0">
                <a:solidFill>
                  <a:srgbClr val="000099"/>
                </a:solidFill>
                <a:latin typeface="Book Antiqua" pitchFamily="18" charset="0"/>
              </a:rPr>
              <a:t> </a:t>
            </a:r>
            <a:r>
              <a:rPr lang="ru-RU" sz="2200" b="1" i="1" dirty="0">
                <a:solidFill>
                  <a:srgbClr val="000099"/>
                </a:solidFill>
                <a:latin typeface="Book Antiqua" pitchFamily="18" charset="0"/>
              </a:rPr>
              <a:t>У</a:t>
            </a:r>
            <a:r>
              <a:rPr lang="ru-RU" sz="2200" b="1" i="1" dirty="0" smtClean="0">
                <a:solidFill>
                  <a:srgbClr val="000099"/>
                </a:solidFill>
                <a:latin typeface="Book Antiqua" pitchFamily="18" charset="0"/>
              </a:rPr>
              <a:t>рок </a:t>
            </a:r>
            <a:r>
              <a:rPr lang="ru-RU" sz="2200" b="1" i="1" dirty="0" err="1" smtClean="0">
                <a:solidFill>
                  <a:srgbClr val="000099"/>
                </a:solidFill>
                <a:latin typeface="Book Antiqua" pitchFamily="18" charset="0"/>
              </a:rPr>
              <a:t>фізичної</a:t>
            </a:r>
            <a:r>
              <a:rPr lang="ru-RU" sz="2200" b="1" i="1" dirty="0" smtClean="0">
                <a:solidFill>
                  <a:srgbClr val="000099"/>
                </a:solidFill>
                <a:latin typeface="Book Antiqua" pitchFamily="18" charset="0"/>
              </a:rPr>
              <a:t> </a:t>
            </a:r>
            <a:r>
              <a:rPr lang="ru-RU" sz="2200" b="1" i="1" dirty="0" err="1" smtClean="0">
                <a:solidFill>
                  <a:srgbClr val="000099"/>
                </a:solidFill>
                <a:latin typeface="Book Antiqua" pitchFamily="18" charset="0"/>
              </a:rPr>
              <a:t>культури</a:t>
            </a:r>
            <a:r>
              <a:rPr lang="ru-RU" sz="2200" b="1" i="1" dirty="0" smtClean="0">
                <a:solidFill>
                  <a:srgbClr val="000099"/>
                </a:solidFill>
                <a:latin typeface="Book Antiqua" pitchFamily="18" charset="0"/>
              </a:rPr>
              <a:t>:</a:t>
            </a:r>
          </a:p>
          <a:p>
            <a:r>
              <a:rPr lang="ru-RU" sz="2200" b="1" i="1" dirty="0" smtClean="0">
                <a:solidFill>
                  <a:srgbClr val="000099"/>
                </a:solidFill>
                <a:latin typeface="Book Antiqua" pitchFamily="18" charset="0"/>
              </a:rPr>
              <a:t> - </a:t>
            </a:r>
            <a:r>
              <a:rPr lang="ru-RU" sz="2200" b="1" i="1" dirty="0" err="1" smtClean="0">
                <a:solidFill>
                  <a:srgbClr val="000099"/>
                </a:solidFill>
                <a:latin typeface="Book Antiqua" pitchFamily="18" charset="0"/>
              </a:rPr>
              <a:t>емоційний</a:t>
            </a:r>
            <a:r>
              <a:rPr lang="ru-RU" sz="2200" b="1" i="1" dirty="0" smtClean="0">
                <a:solidFill>
                  <a:srgbClr val="000099"/>
                </a:solidFill>
                <a:latin typeface="Book Antiqua" pitchFamily="18" charset="0"/>
              </a:rPr>
              <a:t>;</a:t>
            </a:r>
          </a:p>
          <a:p>
            <a:pPr marL="342900" indent="-342900">
              <a:buFontTx/>
              <a:buChar char="-"/>
            </a:pPr>
            <a:r>
              <a:rPr lang="ru-RU" sz="2200" b="1" i="1" dirty="0" err="1" smtClean="0">
                <a:solidFill>
                  <a:srgbClr val="000099"/>
                </a:solidFill>
                <a:latin typeface="Book Antiqua" pitchFamily="18" charset="0"/>
              </a:rPr>
              <a:t>викликає</a:t>
            </a:r>
            <a:r>
              <a:rPr lang="ru-RU" sz="2200" b="1" i="1" dirty="0" smtClean="0">
                <a:solidFill>
                  <a:srgbClr val="000099"/>
                </a:solidFill>
                <a:latin typeface="Book Antiqua" pitchFamily="18" charset="0"/>
              </a:rPr>
              <a:t> </a:t>
            </a:r>
            <a:r>
              <a:rPr lang="ru-RU" sz="2200" b="1" i="1" dirty="0" err="1" smtClean="0">
                <a:solidFill>
                  <a:srgbClr val="000099"/>
                </a:solidFill>
                <a:latin typeface="Book Antiqua" pitchFamily="18" charset="0"/>
              </a:rPr>
              <a:t>інтерес</a:t>
            </a:r>
            <a:r>
              <a:rPr lang="ru-RU" sz="2200" b="1" i="1" dirty="0" smtClean="0">
                <a:solidFill>
                  <a:srgbClr val="000099"/>
                </a:solidFill>
                <a:latin typeface="Book Antiqua" pitchFamily="18" charset="0"/>
              </a:rPr>
              <a:t> до </a:t>
            </a:r>
            <a:r>
              <a:rPr lang="ru-RU" sz="2200" b="1" i="1" dirty="0" err="1" smtClean="0">
                <a:solidFill>
                  <a:srgbClr val="000099"/>
                </a:solidFill>
                <a:latin typeface="Book Antiqua" pitchFamily="18" charset="0"/>
              </a:rPr>
              <a:t>навчання</a:t>
            </a:r>
            <a:r>
              <a:rPr lang="ru-RU" sz="2200" b="1" i="1" dirty="0" smtClean="0">
                <a:solidFill>
                  <a:srgbClr val="000099"/>
                </a:solidFill>
                <a:latin typeface="Book Antiqua" pitchFamily="18" charset="0"/>
              </a:rPr>
              <a:t> та </a:t>
            </a:r>
            <a:r>
              <a:rPr lang="ru-RU" sz="2200" b="1" i="1" dirty="0" err="1" smtClean="0">
                <a:solidFill>
                  <a:srgbClr val="000099"/>
                </a:solidFill>
                <a:latin typeface="Book Antiqua" pitchFamily="18" charset="0"/>
              </a:rPr>
              <a:t>знань</a:t>
            </a:r>
            <a:r>
              <a:rPr lang="ru-RU" sz="2200" b="1" i="1" dirty="0" smtClean="0">
                <a:solidFill>
                  <a:srgbClr val="000099"/>
                </a:solidFill>
                <a:latin typeface="Book Antiqua" pitchFamily="18" charset="0"/>
              </a:rPr>
              <a:t>;</a:t>
            </a:r>
          </a:p>
          <a:p>
            <a:r>
              <a:rPr lang="ru-RU" sz="2200" b="1" i="1" dirty="0" smtClean="0">
                <a:solidFill>
                  <a:srgbClr val="000099"/>
                </a:solidFill>
                <a:latin typeface="Book Antiqua" pitchFamily="18" charset="0"/>
              </a:rPr>
              <a:t> -в оптимальному </a:t>
            </a:r>
            <a:r>
              <a:rPr lang="ru-RU" sz="2200" b="1" i="1" dirty="0" err="1" smtClean="0">
                <a:solidFill>
                  <a:srgbClr val="000099"/>
                </a:solidFill>
                <a:latin typeface="Book Antiqua" pitchFamily="18" charset="0"/>
              </a:rPr>
              <a:t>темпі</a:t>
            </a:r>
            <a:r>
              <a:rPr lang="ru-RU" sz="2200" b="1" i="1" dirty="0" smtClean="0">
                <a:solidFill>
                  <a:srgbClr val="000099"/>
                </a:solidFill>
                <a:latin typeface="Book Antiqua" pitchFamily="18" charset="0"/>
              </a:rPr>
              <a:t>; </a:t>
            </a:r>
          </a:p>
          <a:p>
            <a:pPr marL="342900" indent="-342900">
              <a:buFontTx/>
              <a:buChar char="-"/>
            </a:pPr>
            <a:r>
              <a:rPr lang="ru-RU" sz="2200" b="1" i="1" dirty="0" smtClean="0">
                <a:solidFill>
                  <a:srgbClr val="000099"/>
                </a:solidFill>
                <a:latin typeface="Book Antiqua" pitchFamily="18" charset="0"/>
              </a:rPr>
              <a:t>при </a:t>
            </a:r>
            <a:r>
              <a:rPr lang="ru-RU" sz="2200" b="1" i="1" dirty="0" err="1" smtClean="0">
                <a:solidFill>
                  <a:srgbClr val="000099"/>
                </a:solidFill>
                <a:latin typeface="Book Antiqua" pitchFamily="18" charset="0"/>
              </a:rPr>
              <a:t>повному</a:t>
            </a:r>
            <a:r>
              <a:rPr lang="ru-RU" sz="2200" b="1" i="1" dirty="0" smtClean="0">
                <a:solidFill>
                  <a:srgbClr val="000099"/>
                </a:solidFill>
                <a:latin typeface="Book Antiqua" pitchFamily="18" charset="0"/>
              </a:rPr>
              <a:t> </a:t>
            </a:r>
            <a:r>
              <a:rPr lang="ru-RU" sz="2200" b="1" i="1" dirty="0" err="1" smtClean="0">
                <a:solidFill>
                  <a:srgbClr val="000099"/>
                </a:solidFill>
                <a:latin typeface="Book Antiqua" pitchFamily="18" charset="0"/>
              </a:rPr>
              <a:t>контакті</a:t>
            </a:r>
            <a:r>
              <a:rPr lang="ru-RU" sz="2200" b="1" i="1" dirty="0" smtClean="0">
                <a:solidFill>
                  <a:srgbClr val="000099"/>
                </a:solidFill>
                <a:latin typeface="Book Antiqua" pitchFamily="18" charset="0"/>
              </a:rPr>
              <a:t>, </a:t>
            </a:r>
            <a:r>
              <a:rPr lang="ru-RU" sz="2200" b="1" i="1" dirty="0" err="1" smtClean="0">
                <a:solidFill>
                  <a:srgbClr val="000099"/>
                </a:solidFill>
                <a:latin typeface="Book Antiqua" pitchFamily="18" charset="0"/>
              </a:rPr>
              <a:t>взаємодії</a:t>
            </a:r>
            <a:r>
              <a:rPr lang="ru-RU" sz="2200" b="1" i="1" dirty="0" smtClean="0">
                <a:solidFill>
                  <a:srgbClr val="000099"/>
                </a:solidFill>
                <a:latin typeface="Book Antiqua" pitchFamily="18" charset="0"/>
              </a:rPr>
              <a:t> </a:t>
            </a:r>
            <a:r>
              <a:rPr lang="ru-RU" sz="2200" b="1" i="1" dirty="0" err="1" smtClean="0">
                <a:solidFill>
                  <a:srgbClr val="000099"/>
                </a:solidFill>
                <a:latin typeface="Book Antiqua" pitchFamily="18" charset="0"/>
              </a:rPr>
              <a:t>вчителя</a:t>
            </a:r>
            <a:r>
              <a:rPr lang="ru-RU" sz="2200" b="1" i="1" dirty="0" smtClean="0">
                <a:solidFill>
                  <a:srgbClr val="000099"/>
                </a:solidFill>
                <a:latin typeface="Book Antiqua" pitchFamily="18" charset="0"/>
              </a:rPr>
              <a:t> й </a:t>
            </a:r>
            <a:r>
              <a:rPr lang="ru-RU" sz="2200" b="1" i="1" dirty="0" err="1" smtClean="0">
                <a:solidFill>
                  <a:srgbClr val="000099"/>
                </a:solidFill>
                <a:latin typeface="Book Antiqua" pitchFamily="18" charset="0"/>
              </a:rPr>
              <a:t>учнів</a:t>
            </a:r>
            <a:r>
              <a:rPr lang="ru-RU" sz="2200" b="1" i="1" dirty="0" smtClean="0">
                <a:solidFill>
                  <a:srgbClr val="000099"/>
                </a:solidFill>
                <a:latin typeface="Book Antiqua" pitchFamily="18" charset="0"/>
              </a:rPr>
              <a:t>; </a:t>
            </a:r>
          </a:p>
          <a:p>
            <a:pPr marL="342900" indent="-342900">
              <a:buFontTx/>
              <a:buChar char="-"/>
            </a:pPr>
            <a:r>
              <a:rPr lang="ru-RU" sz="2200" b="1" i="1" dirty="0" smtClean="0">
                <a:solidFill>
                  <a:srgbClr val="000099"/>
                </a:solidFill>
                <a:latin typeface="Book Antiqua" pitchFamily="18" charset="0"/>
              </a:rPr>
              <a:t>в </a:t>
            </a:r>
            <a:r>
              <a:rPr lang="ru-RU" sz="2200" b="1" i="1" dirty="0" err="1" smtClean="0">
                <a:solidFill>
                  <a:srgbClr val="000099"/>
                </a:solidFill>
                <a:latin typeface="Book Antiqua" pitchFamily="18" charset="0"/>
              </a:rPr>
              <a:t>атмосфері</a:t>
            </a:r>
            <a:r>
              <a:rPr lang="ru-RU" sz="2200" b="1" i="1" dirty="0" smtClean="0">
                <a:solidFill>
                  <a:srgbClr val="000099"/>
                </a:solidFill>
                <a:latin typeface="Book Antiqua" pitchFamily="18" charset="0"/>
              </a:rPr>
              <a:t> </a:t>
            </a:r>
            <a:r>
              <a:rPr lang="ru-RU" sz="2200" b="1" i="1" dirty="0" err="1" smtClean="0">
                <a:solidFill>
                  <a:srgbClr val="000099"/>
                </a:solidFill>
                <a:latin typeface="Book Antiqua" pitchFamily="18" charset="0"/>
              </a:rPr>
              <a:t>доброзичливості</a:t>
            </a:r>
            <a:r>
              <a:rPr lang="ru-RU" sz="2200" b="1" i="1" dirty="0" smtClean="0">
                <a:solidFill>
                  <a:srgbClr val="000099"/>
                </a:solidFill>
                <a:latin typeface="Book Antiqua" pitchFamily="18" charset="0"/>
              </a:rPr>
              <a:t> й </a:t>
            </a:r>
            <a:r>
              <a:rPr lang="ru-RU" sz="2200" b="1" i="1" dirty="0" err="1" smtClean="0">
                <a:solidFill>
                  <a:srgbClr val="000099"/>
                </a:solidFill>
                <a:latin typeface="Book Antiqua" pitchFamily="18" charset="0"/>
              </a:rPr>
              <a:t>активної</a:t>
            </a:r>
            <a:r>
              <a:rPr lang="ru-RU" sz="2200" b="1" i="1" dirty="0" smtClean="0">
                <a:solidFill>
                  <a:srgbClr val="000099"/>
                </a:solidFill>
                <a:latin typeface="Book Antiqua" pitchFamily="18" charset="0"/>
              </a:rPr>
              <a:t> </a:t>
            </a:r>
            <a:r>
              <a:rPr lang="ru-RU" sz="2200" b="1" i="1" dirty="0" err="1" smtClean="0">
                <a:solidFill>
                  <a:srgbClr val="000099"/>
                </a:solidFill>
                <a:latin typeface="Book Antiqua" pitchFamily="18" charset="0"/>
              </a:rPr>
              <a:t>творчої</a:t>
            </a:r>
            <a:r>
              <a:rPr lang="ru-RU" sz="2200" b="1" i="1" dirty="0" smtClean="0">
                <a:solidFill>
                  <a:srgbClr val="000099"/>
                </a:solidFill>
                <a:latin typeface="Book Antiqua" pitchFamily="18" charset="0"/>
              </a:rPr>
              <a:t> </a:t>
            </a:r>
            <a:r>
              <a:rPr lang="ru-RU" sz="2200" b="1" i="1" dirty="0" err="1" smtClean="0">
                <a:solidFill>
                  <a:srgbClr val="000099"/>
                </a:solidFill>
                <a:latin typeface="Book Antiqua" pitchFamily="18" charset="0"/>
              </a:rPr>
              <a:t>праці</a:t>
            </a:r>
            <a:endParaRPr lang="uk-UA" sz="2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7999" y="4262967"/>
            <a:ext cx="2573867" cy="1930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6801" y="4262967"/>
            <a:ext cx="2641599" cy="19811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183502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Шаблон для презентации физкультура - фото и картинки abrakadabra.fu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224867" y="519963"/>
            <a:ext cx="58928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З метою </a:t>
            </a:r>
            <a:r>
              <a:rPr lang="ru-RU" sz="2000" b="1" dirty="0" err="1" smtClean="0">
                <a:solidFill>
                  <a:schemeClr val="accent2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формування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 та </a:t>
            </a:r>
            <a:r>
              <a:rPr lang="ru-RU" sz="2000" b="1" dirty="0" err="1" smtClean="0">
                <a:solidFill>
                  <a:schemeClr val="accent2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розвитку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 </a:t>
            </a:r>
            <a:b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ahnschrift SemiBold SemiConden" panose="020B0502040204020203" pitchFamily="34" charset="0"/>
              </a:rPr>
            </a:br>
            <a:r>
              <a:rPr lang="ru-RU" sz="2000" b="1" dirty="0" err="1" smtClean="0">
                <a:solidFill>
                  <a:schemeClr val="accent2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життєвих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 </a:t>
            </a:r>
            <a:r>
              <a:rPr lang="ru-RU" sz="2000" b="1" dirty="0" err="1" smtClean="0">
                <a:solidFill>
                  <a:schemeClr val="accent2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навичок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, </a:t>
            </a:r>
            <a:r>
              <a:rPr lang="ru-RU" sz="2000" b="1" dirty="0" err="1" smtClean="0">
                <a:solidFill>
                  <a:schemeClr val="accent2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спрямованих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 </a:t>
            </a:r>
            <a:b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ahnschrift SemiBold SemiConden" panose="020B0502040204020203" pitchFamily="34" charset="0"/>
              </a:rPr>
            </a:b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на </a:t>
            </a:r>
            <a:r>
              <a:rPr lang="ru-RU" sz="2000" b="1" dirty="0" err="1" smtClean="0">
                <a:solidFill>
                  <a:schemeClr val="accent2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збереження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 </a:t>
            </a:r>
            <a:r>
              <a:rPr lang="ru-RU" sz="2000" b="1" dirty="0" err="1" smtClean="0">
                <a:solidFill>
                  <a:schemeClr val="accent2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життя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 і </a:t>
            </a:r>
            <a:r>
              <a:rPr lang="ru-RU" sz="2000" b="1" dirty="0" err="1" smtClean="0">
                <a:solidFill>
                  <a:schemeClr val="accent2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зміцнення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 </a:t>
            </a:r>
            <a:b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ahnschrift SemiBold SemiConden" panose="020B0502040204020203" pitchFamily="34" charset="0"/>
              </a:rPr>
            </a:br>
            <a:r>
              <a:rPr lang="ru-RU" sz="2000" b="1" dirty="0" err="1" smtClean="0">
                <a:solidFill>
                  <a:schemeClr val="accent2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здоров'я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 </a:t>
            </a:r>
            <a:r>
              <a:rPr lang="ru-RU" sz="2000" b="1" dirty="0" err="1" smtClean="0">
                <a:solidFill>
                  <a:schemeClr val="accent2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учнів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 на уроках </a:t>
            </a:r>
            <a:r>
              <a:rPr lang="ru-RU" sz="2000" b="1" dirty="0" err="1" smtClean="0">
                <a:solidFill>
                  <a:schemeClr val="accent2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фізичної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 </a:t>
            </a:r>
            <a:r>
              <a:rPr lang="ru-RU" sz="2000" b="1" dirty="0" err="1" smtClean="0">
                <a:solidFill>
                  <a:schemeClr val="accent2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культури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 </a:t>
            </a:r>
            <a:r>
              <a:rPr lang="ru-RU" sz="2000" b="1" dirty="0" err="1" smtClean="0">
                <a:solidFill>
                  <a:schemeClr val="accent2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використовую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 </a:t>
            </a:r>
            <a:r>
              <a:rPr lang="ru-RU" sz="2000" b="1" dirty="0" err="1" smtClean="0">
                <a:solidFill>
                  <a:schemeClr val="accent2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різні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 </a:t>
            </a:r>
            <a:r>
              <a:rPr lang="ru-RU" sz="2000" b="1" dirty="0" err="1" smtClean="0">
                <a:solidFill>
                  <a:schemeClr val="accent2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форми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 </a:t>
            </a:r>
            <a:r>
              <a:rPr lang="ru-RU" sz="2000" b="1" dirty="0" err="1" smtClean="0">
                <a:solidFill>
                  <a:schemeClr val="accent2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проведення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 </a:t>
            </a:r>
            <a:r>
              <a:rPr lang="ru-RU" sz="2000" b="1" dirty="0" err="1" smtClean="0">
                <a:solidFill>
                  <a:schemeClr val="accent2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уроків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:</a:t>
            </a:r>
            <a:endParaRPr lang="uk-UA" sz="2000" dirty="0">
              <a:latin typeface="Bahnschrift SemiBold SemiConden" panose="020B050204020402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07467" y="2159647"/>
            <a:ext cx="4927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b="1" i="1" dirty="0" smtClean="0">
                <a:solidFill>
                  <a:srgbClr val="000099"/>
                </a:solidFill>
                <a:latin typeface="Book Antiqua" pitchFamily="18" charset="0"/>
              </a:rPr>
              <a:t>Уроки </a:t>
            </a:r>
            <a:r>
              <a:rPr lang="ru-RU" sz="1500" b="1" i="1" dirty="0" err="1" smtClean="0">
                <a:solidFill>
                  <a:srgbClr val="000099"/>
                </a:solidFill>
                <a:latin typeface="Book Antiqua" pitchFamily="18" charset="0"/>
              </a:rPr>
              <a:t>вивчення</a:t>
            </a:r>
            <a:r>
              <a:rPr lang="ru-RU" sz="1500" b="1" i="1" dirty="0" smtClean="0">
                <a:solidFill>
                  <a:srgbClr val="000099"/>
                </a:solidFill>
                <a:latin typeface="Book Antiqua" pitchFamily="18" charset="0"/>
              </a:rPr>
              <a:t> нового </a:t>
            </a:r>
            <a:r>
              <a:rPr lang="ru-RU" sz="1500" b="1" i="1" dirty="0" err="1" smtClean="0">
                <a:solidFill>
                  <a:srgbClr val="000099"/>
                </a:solidFill>
                <a:latin typeface="Book Antiqua" pitchFamily="18" charset="0"/>
              </a:rPr>
              <a:t>матеріалу</a:t>
            </a:r>
            <a:endParaRPr lang="ru-RU" sz="1500" b="1" i="1" dirty="0" smtClean="0">
              <a:solidFill>
                <a:srgbClr val="000099"/>
              </a:solidFill>
              <a:latin typeface="Book Antiqua" pitchFamily="18" charset="0"/>
            </a:endParaRPr>
          </a:p>
          <a:p>
            <a:pPr algn="ctr"/>
            <a:r>
              <a:rPr lang="ru-RU" sz="1500" b="1" i="1" dirty="0" smtClean="0">
                <a:solidFill>
                  <a:srgbClr val="000099"/>
                </a:solidFill>
                <a:latin typeface="Book Antiqua" pitchFamily="18" charset="0"/>
              </a:rPr>
              <a:t>-Уроки – </a:t>
            </a:r>
            <a:r>
              <a:rPr lang="ru-RU" sz="1500" b="1" i="1" dirty="0" err="1" smtClean="0">
                <a:solidFill>
                  <a:srgbClr val="000099"/>
                </a:solidFill>
                <a:latin typeface="Book Antiqua" pitchFamily="18" charset="0"/>
              </a:rPr>
              <a:t>повторення</a:t>
            </a:r>
            <a:endParaRPr lang="ru-RU" sz="1500" b="1" i="1" dirty="0" smtClean="0">
              <a:solidFill>
                <a:srgbClr val="000099"/>
              </a:solidFill>
              <a:latin typeface="Book Antiqua" pitchFamily="18" charset="0"/>
            </a:endParaRPr>
          </a:p>
          <a:p>
            <a:pPr algn="ctr"/>
            <a:r>
              <a:rPr lang="uk-UA" sz="1500" b="1" i="1" dirty="0" smtClean="0">
                <a:solidFill>
                  <a:srgbClr val="000099"/>
                </a:solidFill>
                <a:latin typeface="Book Antiqua" pitchFamily="18" charset="0"/>
              </a:rPr>
              <a:t>-</a:t>
            </a:r>
            <a:r>
              <a:rPr lang="uk-UA" sz="1500" b="1" i="1" dirty="0" err="1" smtClean="0">
                <a:solidFill>
                  <a:srgbClr val="000099"/>
                </a:solidFill>
                <a:latin typeface="Book Antiqua" pitchFamily="18" charset="0"/>
              </a:rPr>
              <a:t>Уроки</a:t>
            </a:r>
            <a:r>
              <a:rPr lang="uk-UA" sz="1500" b="1" i="1" dirty="0" smtClean="0">
                <a:solidFill>
                  <a:srgbClr val="000099"/>
                </a:solidFill>
                <a:latin typeface="Book Antiqua" pitchFamily="18" charset="0"/>
              </a:rPr>
              <a:t> змішаного типу</a:t>
            </a:r>
            <a:endParaRPr lang="ru-RU" sz="1500" b="1" i="1" dirty="0" smtClean="0">
              <a:solidFill>
                <a:srgbClr val="000099"/>
              </a:solidFill>
              <a:latin typeface="Book Antiqua" pitchFamily="18" charset="0"/>
            </a:endParaRPr>
          </a:p>
          <a:p>
            <a:pPr algn="ctr"/>
            <a:r>
              <a:rPr lang="uk-UA" sz="1500" b="1" i="1" dirty="0" smtClean="0">
                <a:solidFill>
                  <a:srgbClr val="000099"/>
                </a:solidFill>
                <a:latin typeface="Book Antiqua" pitchFamily="18" charset="0"/>
              </a:rPr>
              <a:t>-Підсумкові </a:t>
            </a:r>
            <a:r>
              <a:rPr lang="uk-UA" sz="1500" b="1" i="1" dirty="0" err="1" smtClean="0">
                <a:solidFill>
                  <a:srgbClr val="000099"/>
                </a:solidFill>
                <a:latin typeface="Book Antiqua" pitchFamily="18" charset="0"/>
              </a:rPr>
              <a:t>уроки</a:t>
            </a:r>
            <a:endParaRPr lang="ru-RU" sz="1500" b="1" i="1" dirty="0" smtClean="0">
              <a:solidFill>
                <a:srgbClr val="000099"/>
              </a:solidFill>
              <a:latin typeface="Book Antiqua" pitchFamily="18" charset="0"/>
            </a:endParaRPr>
          </a:p>
          <a:p>
            <a:pPr algn="ctr"/>
            <a:r>
              <a:rPr lang="uk-UA" sz="1500" b="1" i="1" dirty="0" smtClean="0">
                <a:solidFill>
                  <a:srgbClr val="000099"/>
                </a:solidFill>
                <a:latin typeface="Book Antiqua" pitchFamily="18" charset="0"/>
              </a:rPr>
              <a:t>-</a:t>
            </a:r>
            <a:r>
              <a:rPr lang="ru-RU" sz="1500" b="1" i="1" dirty="0" smtClean="0">
                <a:solidFill>
                  <a:srgbClr val="000099"/>
                </a:solidFill>
                <a:latin typeface="Book Antiqua" pitchFamily="18" charset="0"/>
              </a:rPr>
              <a:t>Уроки – </a:t>
            </a:r>
            <a:r>
              <a:rPr lang="ru-RU" sz="1500" b="1" i="1" dirty="0" err="1" smtClean="0">
                <a:solidFill>
                  <a:srgbClr val="000099"/>
                </a:solidFill>
                <a:latin typeface="Book Antiqua" pitchFamily="18" charset="0"/>
              </a:rPr>
              <a:t>ігри</a:t>
            </a:r>
            <a:endParaRPr lang="ru-RU" sz="1500" b="1" i="1" dirty="0" smtClean="0">
              <a:solidFill>
                <a:srgbClr val="000099"/>
              </a:solidFill>
              <a:latin typeface="Book Antiqua" pitchFamily="18" charset="0"/>
            </a:endParaRPr>
          </a:p>
          <a:p>
            <a:pPr algn="ctr"/>
            <a:r>
              <a:rPr lang="uk-UA" sz="1500" b="1" i="1" dirty="0" smtClean="0">
                <a:solidFill>
                  <a:srgbClr val="000099"/>
                </a:solidFill>
                <a:latin typeface="Book Antiqua" pitchFamily="18" charset="0"/>
              </a:rPr>
              <a:t>-</a:t>
            </a:r>
            <a:r>
              <a:rPr lang="ru-RU" sz="1500" b="1" i="1" dirty="0" smtClean="0">
                <a:solidFill>
                  <a:srgbClr val="000099"/>
                </a:solidFill>
                <a:latin typeface="Book Antiqua" pitchFamily="18" charset="0"/>
              </a:rPr>
              <a:t>Уроки - </a:t>
            </a:r>
            <a:r>
              <a:rPr lang="ru-RU" sz="1500" b="1" i="1" dirty="0" err="1" smtClean="0">
                <a:solidFill>
                  <a:srgbClr val="000099"/>
                </a:solidFill>
                <a:latin typeface="Book Antiqua" pitchFamily="18" charset="0"/>
              </a:rPr>
              <a:t>змагання</a:t>
            </a:r>
            <a:endParaRPr lang="ru-RU" sz="1500" b="1" i="1" dirty="0" smtClean="0">
              <a:solidFill>
                <a:srgbClr val="000099"/>
              </a:solidFill>
              <a:latin typeface="Book Antiqua" pitchFamily="18" charset="0"/>
            </a:endParaRPr>
          </a:p>
          <a:p>
            <a:pPr algn="ctr"/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4107" y="4099057"/>
            <a:ext cx="3929719" cy="2035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73067" y="2648115"/>
            <a:ext cx="2083110" cy="15623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56124" y="2316505"/>
            <a:ext cx="1668743" cy="22249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65336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Шаблон для презентации физкультура - фото и картинки abrakadabra.fu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722339" y="931333"/>
            <a:ext cx="5604934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900" b="1" dirty="0" err="1" smtClean="0">
                <a:solidFill>
                  <a:srgbClr val="000099"/>
                </a:solidFill>
                <a:latin typeface="Book Antiqua" pitchFamily="18" charset="0"/>
              </a:rPr>
              <a:t>Позаурочну</a:t>
            </a:r>
            <a:r>
              <a:rPr lang="ru-RU" sz="1900" b="1" dirty="0" smtClean="0">
                <a:solidFill>
                  <a:srgbClr val="000099"/>
                </a:solidFill>
                <a:latin typeface="Book Antiqua" pitchFamily="18" charset="0"/>
              </a:rPr>
              <a:t> </a:t>
            </a:r>
            <a:r>
              <a:rPr lang="ru-RU" sz="1900" b="1" dirty="0" err="1" smtClean="0">
                <a:solidFill>
                  <a:srgbClr val="000099"/>
                </a:solidFill>
                <a:latin typeface="Book Antiqua" pitchFamily="18" charset="0"/>
              </a:rPr>
              <a:t>виховну</a:t>
            </a:r>
            <a:r>
              <a:rPr lang="ru-RU" sz="1900" b="1" dirty="0" smtClean="0">
                <a:solidFill>
                  <a:srgbClr val="000099"/>
                </a:solidFill>
                <a:latin typeface="Book Antiqua" pitchFamily="18" charset="0"/>
              </a:rPr>
              <a:t> роботу  </a:t>
            </a:r>
            <a:r>
              <a:rPr lang="ru-RU" sz="1900" b="1" dirty="0" err="1" smtClean="0">
                <a:solidFill>
                  <a:srgbClr val="000099"/>
                </a:solidFill>
                <a:latin typeface="Book Antiqua" pitchFamily="18" charset="0"/>
              </a:rPr>
              <a:t>спрямовую</a:t>
            </a:r>
            <a:r>
              <a:rPr lang="ru-RU" sz="1900" b="1" dirty="0" smtClean="0">
                <a:solidFill>
                  <a:srgbClr val="000099"/>
                </a:solidFill>
                <a:latin typeface="Book Antiqua" pitchFamily="18" charset="0"/>
              </a:rPr>
              <a:t> на </a:t>
            </a:r>
            <a:r>
              <a:rPr lang="ru-RU" sz="1900" b="1" dirty="0" err="1" smtClean="0">
                <a:solidFill>
                  <a:srgbClr val="000099"/>
                </a:solidFill>
                <a:latin typeface="Book Antiqua" pitchFamily="18" charset="0"/>
              </a:rPr>
              <a:t>активізацію</a:t>
            </a:r>
            <a:r>
              <a:rPr lang="ru-RU" sz="1900" b="1" dirty="0" smtClean="0">
                <a:solidFill>
                  <a:srgbClr val="000099"/>
                </a:solidFill>
                <a:latin typeface="Book Antiqua" pitchFamily="18" charset="0"/>
              </a:rPr>
              <a:t> </a:t>
            </a:r>
            <a:r>
              <a:rPr lang="ru-RU" sz="1900" b="1" dirty="0" err="1" smtClean="0">
                <a:solidFill>
                  <a:srgbClr val="000099"/>
                </a:solidFill>
                <a:latin typeface="Book Antiqua" pitchFamily="18" charset="0"/>
              </a:rPr>
              <a:t>рухової</a:t>
            </a:r>
            <a:r>
              <a:rPr lang="ru-RU" sz="1900" b="1" dirty="0" smtClean="0">
                <a:solidFill>
                  <a:srgbClr val="000099"/>
                </a:solidFill>
                <a:latin typeface="Book Antiqua" pitchFamily="18" charset="0"/>
              </a:rPr>
              <a:t> </a:t>
            </a:r>
            <a:r>
              <a:rPr lang="ru-RU" sz="1900" b="1" dirty="0" err="1" smtClean="0">
                <a:solidFill>
                  <a:srgbClr val="000099"/>
                </a:solidFill>
                <a:latin typeface="Book Antiqua" pitchFamily="18" charset="0"/>
              </a:rPr>
              <a:t>активності</a:t>
            </a:r>
            <a:r>
              <a:rPr lang="uk-UA" sz="1900" b="1" dirty="0" smtClean="0">
                <a:solidFill>
                  <a:srgbClr val="000099"/>
                </a:solidFill>
                <a:latin typeface="Book Antiqua" pitchFamily="18" charset="0"/>
              </a:rPr>
              <a:t>, </a:t>
            </a:r>
            <a:r>
              <a:rPr lang="ru-RU" sz="1900" b="1" dirty="0" err="1" smtClean="0">
                <a:solidFill>
                  <a:srgbClr val="000099"/>
                </a:solidFill>
                <a:latin typeface="Book Antiqua" pitchFamily="18" charset="0"/>
              </a:rPr>
              <a:t>популяризаці</a:t>
            </a:r>
            <a:r>
              <a:rPr lang="uk-UA" sz="1900" b="1" dirty="0" smtClean="0">
                <a:solidFill>
                  <a:srgbClr val="000099"/>
                </a:solidFill>
                <a:latin typeface="Book Antiqua" pitchFamily="18" charset="0"/>
              </a:rPr>
              <a:t>ю</a:t>
            </a:r>
            <a:r>
              <a:rPr lang="ru-RU" sz="1900" b="1" dirty="0" smtClean="0">
                <a:solidFill>
                  <a:srgbClr val="000099"/>
                </a:solidFill>
                <a:latin typeface="Book Antiqua" pitchFamily="18" charset="0"/>
              </a:rPr>
              <a:t> здорового способу </a:t>
            </a:r>
            <a:r>
              <a:rPr lang="ru-RU" sz="1900" b="1" dirty="0" err="1" smtClean="0">
                <a:solidFill>
                  <a:srgbClr val="000099"/>
                </a:solidFill>
                <a:latin typeface="Book Antiqua" pitchFamily="18" charset="0"/>
              </a:rPr>
              <a:t>життя</a:t>
            </a:r>
            <a:r>
              <a:rPr lang="ru-RU" sz="1900" b="1" dirty="0" smtClean="0">
                <a:solidFill>
                  <a:srgbClr val="000099"/>
                </a:solidFill>
                <a:latin typeface="Book Antiqua" pitchFamily="18" charset="0"/>
              </a:rPr>
              <a:t> </a:t>
            </a:r>
            <a:endParaRPr lang="uk-UA" sz="19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7333" y="2347704"/>
            <a:ext cx="1972306" cy="14792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7341" y="2927965"/>
            <a:ext cx="1809631" cy="13572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24744" y="4476373"/>
            <a:ext cx="3242228" cy="17508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15516" y="4952820"/>
            <a:ext cx="1727199" cy="9758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0" y="2824761"/>
            <a:ext cx="2385205" cy="17889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91259" y="4964708"/>
            <a:ext cx="2179258" cy="16344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95226" y="2331286"/>
            <a:ext cx="2550582" cy="25505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1255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Шаблон для презентации физкультура - фото и картинки abrakadabra.fu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284617" y="666206"/>
            <a:ext cx="632242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 smtClean="0"/>
              <a:t>Щорічно  проводиться Олімпійський тиждень </a:t>
            </a:r>
            <a:endParaRPr lang="uk-UA" sz="2800" b="1" dirty="0"/>
          </a:p>
        </p:txBody>
      </p:sp>
      <p:sp>
        <p:nvSpPr>
          <p:cNvPr id="3" name="AutoShape 2" descr="blob:https://xn--80affa3aj0al.xn--80asehdb/de5efc9d-2493-42ee-a250-4fb5b6ad99b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8957" y="1764391"/>
            <a:ext cx="3034086" cy="20176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6878" y="3926136"/>
            <a:ext cx="2909751" cy="19398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6856" y="4383620"/>
            <a:ext cx="2981835" cy="22363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7976" y="1806199"/>
            <a:ext cx="3243943" cy="24329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143702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Шаблон для презентации физкультура - фото и картинки abrakadabra.fu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68132" y="1032933"/>
            <a:ext cx="65870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Заняття гуртка «Футболіст» </a:t>
            </a:r>
            <a:endParaRPr lang="uk-UA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uk-U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Учасники: учні 5-9 класів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5308" y="2624667"/>
            <a:ext cx="2144889" cy="160866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3598" y="2419349"/>
            <a:ext cx="2269067" cy="17018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79886" y="4295525"/>
            <a:ext cx="2520247" cy="189018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02436" y="4295525"/>
            <a:ext cx="2318457" cy="17388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12840" y="2419349"/>
            <a:ext cx="2418646" cy="181398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23196" y="4295525"/>
            <a:ext cx="2463799" cy="184784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64129" y="2624667"/>
            <a:ext cx="2048938" cy="1536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431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Шаблон для презентации физкультура - фото и картинки abrakadabra.fu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39733" y="840519"/>
            <a:ext cx="4470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b="1" dirty="0">
                <a:latin typeface="Bahnschrift Light Condensed" panose="020B0502040204020203" pitchFamily="34" charset="0"/>
              </a:rPr>
              <a:t>С</a:t>
            </a:r>
            <a:r>
              <a:rPr lang="uk-UA" sz="4000" b="1" dirty="0" smtClean="0">
                <a:latin typeface="Bahnschrift Light Condensed" panose="020B0502040204020203" pitchFamily="34" charset="0"/>
              </a:rPr>
              <a:t>амоосвіта</a:t>
            </a:r>
            <a:endParaRPr lang="uk-UA" sz="4000" b="1" dirty="0">
              <a:latin typeface="Bahnschrift Light Condensed" panose="020B0502040204020203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667763" y="1012730"/>
            <a:ext cx="4064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uk-UA" b="1" dirty="0" smtClean="0">
                <a:solidFill>
                  <a:srgbClr val="000099"/>
                </a:solidFill>
                <a:latin typeface="Book Antiqua" pitchFamily="18" charset="0"/>
              </a:rPr>
              <a:t>Постійно працюю над підвищенням свого професійного рівня.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uk-UA" b="1" dirty="0" smtClean="0">
              <a:solidFill>
                <a:srgbClr val="000099"/>
              </a:solidFill>
              <a:latin typeface="Book Antiqua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uk-UA" b="1" dirty="0" smtClean="0">
                <a:solidFill>
                  <a:srgbClr val="000099"/>
                </a:solidFill>
                <a:latin typeface="Book Antiqua" pitchFamily="18" charset="0"/>
              </a:rPr>
              <a:t>За допомогою звертаюся до фахових журналів, інтернет ресурсів, методистів, відвідую </a:t>
            </a:r>
            <a:r>
              <a:rPr lang="uk-UA" b="1" dirty="0" err="1" smtClean="0">
                <a:solidFill>
                  <a:srgbClr val="000099"/>
                </a:solidFill>
                <a:latin typeface="Book Antiqua" pitchFamily="18" charset="0"/>
              </a:rPr>
              <a:t>уроки</a:t>
            </a:r>
            <a:r>
              <a:rPr lang="uk-UA" b="1" dirty="0" smtClean="0">
                <a:solidFill>
                  <a:srgbClr val="000099"/>
                </a:solidFill>
                <a:latin typeface="Book Antiqua" pitchFamily="18" charset="0"/>
              </a:rPr>
              <a:t> у колег району…</a:t>
            </a:r>
            <a:endParaRPr lang="ru-RU" b="1" dirty="0" smtClean="0">
              <a:solidFill>
                <a:srgbClr val="000099"/>
              </a:solidFill>
              <a:latin typeface="Book Antiqua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uk-UA" b="1" dirty="0" smtClean="0">
              <a:solidFill>
                <a:srgbClr val="000099"/>
              </a:solidFill>
              <a:latin typeface="Book Antiqua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uk-UA" b="1" dirty="0" smtClean="0">
                <a:solidFill>
                  <a:srgbClr val="000099"/>
                </a:solidFill>
                <a:latin typeface="Book Antiqua" pitchFamily="18" charset="0"/>
              </a:rPr>
              <a:t>Перебуваю у постійному пошуку.</a:t>
            </a:r>
            <a:endParaRPr lang="ru-RU" b="1" dirty="0" smtClean="0">
              <a:solidFill>
                <a:srgbClr val="000099"/>
              </a:solidFill>
              <a:latin typeface="Book Antiqua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6149" y="1376797"/>
            <a:ext cx="1443903" cy="19252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4693" y="1674019"/>
            <a:ext cx="1465260" cy="29305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29659" y="3917862"/>
            <a:ext cx="1544704" cy="20596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88654" y="3485205"/>
            <a:ext cx="2394137" cy="16519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11903" y="4441928"/>
            <a:ext cx="1853952" cy="13904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24099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1733</TotalTime>
  <Words>344</Words>
  <Application>Microsoft Office PowerPoint</Application>
  <PresentationFormat>Широкий екран</PresentationFormat>
  <Paragraphs>57</Paragraphs>
  <Slides>14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14</vt:i4>
      </vt:variant>
    </vt:vector>
  </HeadingPairs>
  <TitlesOfParts>
    <vt:vector size="24" baseType="lpstr">
      <vt:lpstr>Arial</vt:lpstr>
      <vt:lpstr>Bahnschrift Light Condensed</vt:lpstr>
      <vt:lpstr>Bahnschrift SemiBold SemiConden</vt:lpstr>
      <vt:lpstr>Book Antiqua</vt:lpstr>
      <vt:lpstr>Calibri</vt:lpstr>
      <vt:lpstr>Calibri Light</vt:lpstr>
      <vt:lpstr>Georgia</vt:lpstr>
      <vt:lpstr>Times New Roman</vt:lpstr>
      <vt:lpstr>Wingdings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RePack by Diakov</cp:lastModifiedBy>
  <cp:revision>38</cp:revision>
  <dcterms:created xsi:type="dcterms:W3CDTF">2023-02-24T18:22:50Z</dcterms:created>
  <dcterms:modified xsi:type="dcterms:W3CDTF">2023-03-07T09:14:54Z</dcterms:modified>
</cp:coreProperties>
</file>