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0" r:id="rId9"/>
    <p:sldId id="265" r:id="rId10"/>
    <p:sldId id="266" r:id="rId11"/>
    <p:sldId id="273" r:id="rId12"/>
    <p:sldId id="267" r:id="rId13"/>
    <p:sldId id="268" r:id="rId14"/>
    <p:sldId id="269" r:id="rId15"/>
    <p:sldId id="272" r:id="rId16"/>
    <p:sldId id="274" r:id="rId17"/>
    <p:sldId id="275" r:id="rId18"/>
    <p:sldId id="276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9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C0B8F-32A5-44B5-ACC9-46B5820C7615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31128-9733-41B7-A394-0E149D204817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04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31128-9733-41B7-A394-0E149D2048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20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31128-9733-41B7-A394-0E149D2048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5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0F3F9-1A52-4BEE-A036-F96ABD77C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C523618-B0F1-4481-AF50-A0AB7358C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560475-6C37-4CEA-B676-A6F06FA6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D3182E-ED44-40F3-807E-0578788F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405CC1-FEDE-4694-95A1-4E9C9394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91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7BFDA-D90B-4F02-81CF-04A46FCC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4F4914-6032-4146-886C-E74D21801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BD84CE-E2CA-4E3A-B63B-E7FD9771F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65D8F5-0CF6-4ED0-9EFF-82474CA9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9EA836-C287-45C7-A3E4-C47F650A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4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D2CCD4E-6A81-4C65-9A97-CB00E499F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8D10220-5BB5-4DC0-BBBD-92BFAF994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878C76-455D-4D40-8290-96387E56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22EA11-93F2-4411-8ADB-5295F8AB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95743-4719-4E0B-9352-9E8D0F24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8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BAD73-D4C1-4DA4-BB38-A1A8AD1B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B312293-4350-4515-AB06-86A802B6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4AA68A-9FBF-4227-B6B4-5CC3A84AC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1D93AB-7412-4AE7-9C75-2044AC0A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74A505-C5F6-4C56-B033-E94CC283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22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D0655-60E5-4037-A850-83284858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EDBB2C9-A364-4E24-949C-1A02D0D46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1ED50B-D2FB-4D6D-A1ED-01F5E9C1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3449B6B-CD19-44E8-9152-A158FB0D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7583EB-5E68-431C-830A-40AA8402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20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ADBC4-C9E3-4FA4-B5E2-A311AA87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B14E30-9875-421E-8860-96948658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19ED1-3977-472E-9B8B-BB75BFE37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EE516E-02C4-48F1-9F16-EFF89078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DA6FA-17B4-4AF3-9517-CC91880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CF9C7E-3A8A-44A6-A567-B85E0881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91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1D2EC-9BC8-427D-A300-17C85BFE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0E78FF3-CC87-4A9E-89C9-BE61BBA6A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6E7214D-CA98-4205-9E24-6085BAD52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3F86AC7-7DBF-4FEE-AF3F-AF38F89F1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E210636-DD02-4136-BB3F-9EB4CED54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A15378F-1A55-4607-99CA-138C9292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0DDB708-6FBE-464A-A0AE-8B68BC6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A51C9D6-15C9-4E4D-9386-351B9CAA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8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86506-3B38-42B2-9D26-343285DA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85B02BD-9671-402B-A318-5833B3A3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81E989-A876-478C-A7B6-273E5275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5B594FE-EFF4-4A7E-B0E1-3BB76AEF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D601AFC-B65C-4B59-B6CA-EAAA0DD7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27FE35F-AB2D-40FB-8C7B-3816C705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DDC6B5A-4719-4E50-A03A-18B45D5C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8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2F057-7EBF-42DC-8949-6D796D39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789404-D934-4070-B81B-104042200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AC3A65-8C03-4962-8475-35D45FC88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DD1968-7195-474B-B704-14B44028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0DC6A9B-6A15-4766-B0A9-CEB6EF18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5148B1E-600C-4CB8-9E69-5C990B5B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5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D7D3E-EF16-4EBB-84B8-EF3A7F12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694DBD-0AA7-4369-AFF6-BE727D38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25428BF-C20F-4AEC-8B76-035FF3DFA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65204-247E-4C86-8063-30C6BC16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997AA8-74CB-4541-A8AA-D59C9718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73E428-FB6E-414E-82A7-257AE14F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0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543143-4016-470F-923C-C7558EEE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B528ED-2393-49ED-83D9-99DA3B80B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CDDB61-270D-41DC-B7FF-F3FFB83BA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9FE5-90B6-45C9-8D76-0654A636BDC3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3A1AF7-7A83-4053-A13E-FFF492DF5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C45B8-5CBA-42C9-BF82-EAD6FFBC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7479C-8C39-46F3-8474-98E394C5632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3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C8C92-877C-449C-97C5-4F0B5C46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6050"/>
            <a:ext cx="11658600" cy="656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5945D5-0934-44F1-BE83-8C70ACC3231F}"/>
              </a:ext>
            </a:extLst>
          </p:cNvPr>
          <p:cNvSpPr txBox="1"/>
          <p:nvPr/>
        </p:nvSpPr>
        <p:spPr>
          <a:xfrm>
            <a:off x="3048000" y="1328523"/>
            <a:ext cx="6096000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Звіт  про діяльність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Поздимирськ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ої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гімназії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Червоноградської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 2023 / 2024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7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9E6F5-9B61-4B5E-A400-2C6FCB099002}"/>
              </a:ext>
            </a:extLst>
          </p:cNvPr>
          <p:cNvSpPr txBox="1"/>
          <p:nvPr/>
        </p:nvSpPr>
        <p:spPr>
          <a:xfrm>
            <a:off x="709448" y="331076"/>
            <a:ext cx="1116198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дошкільному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підрозділі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одна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різновікова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група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від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до 6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років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початок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навчального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року – 13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дітей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, на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кінець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18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дітей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З них: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дітей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старшого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дошкільного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віку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( 5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років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дітей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середнього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дошкільного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віку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(4 роки.),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дітей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молодшого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дошкільного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віку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(3  роки).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9A3179-FE98-4D0E-966B-4CFBDCB2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4180856" y="3665483"/>
            <a:ext cx="4464000" cy="297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4DFDE2-7E1D-4FFA-82B9-5C2EB52F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" b="12194"/>
          <a:stretch/>
        </p:blipFill>
        <p:spPr>
          <a:xfrm>
            <a:off x="735115" y="2806091"/>
            <a:ext cx="3117132" cy="35021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A8F61-E435-4FD0-96BC-634A19B9FF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3746" b="16037"/>
          <a:stretch/>
        </p:blipFill>
        <p:spPr>
          <a:xfrm rot="670396">
            <a:off x="7215557" y="1837629"/>
            <a:ext cx="4435366" cy="27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0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88551-BA10-4570-A926-09229A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24999"/>
          <a:stretch/>
        </p:blipFill>
        <p:spPr>
          <a:xfrm>
            <a:off x="9132267" y="570941"/>
            <a:ext cx="2943000" cy="2659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E601D-58F4-4686-9F1F-1058ACA25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3" b="11321"/>
          <a:stretch/>
        </p:blipFill>
        <p:spPr>
          <a:xfrm>
            <a:off x="384330" y="0"/>
            <a:ext cx="3132000" cy="3801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F40A9-391A-4653-9204-6722A0CFAB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5279" r="5844" b="6205"/>
          <a:stretch/>
        </p:blipFill>
        <p:spPr>
          <a:xfrm>
            <a:off x="3836931" y="189186"/>
            <a:ext cx="4806000" cy="2836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345D4C-488C-4346-A7F1-C57382B8D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68" y="3140814"/>
            <a:ext cx="3990560" cy="3528000"/>
          </a:xfrm>
          <a:prstGeom prst="flowChartAlternateProcess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EF0F50-2787-4A07-8EE1-AA138305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8034404" y="3590814"/>
            <a:ext cx="3942000" cy="262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464350-0D22-491E-9B07-1DB64E71D4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29974"/>
          <a:stretch/>
        </p:blipFill>
        <p:spPr>
          <a:xfrm rot="21165995">
            <a:off x="401593" y="4184719"/>
            <a:ext cx="3081198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9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75F86-1DF8-4D88-BE58-0B6C1E306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2" y="571500"/>
            <a:ext cx="10720551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644534-9A96-4EB7-9785-3CA1DFE75C41}"/>
              </a:ext>
            </a:extLst>
          </p:cNvPr>
          <p:cNvSpPr txBox="1"/>
          <p:nvPr/>
        </p:nvSpPr>
        <p:spPr>
          <a:xfrm>
            <a:off x="3935186" y="1056290"/>
            <a:ext cx="6895724" cy="3960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04950" algn="l"/>
              </a:tabLst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 о з д і л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kumimoji="0" lang="uk-UA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04950" algn="l"/>
              </a:tabLst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УПРАВЛІНСЬКІ ПРОЦЕСИ ЗАКЛАДУ ОСВІТИ        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04950" algn="l"/>
              </a:tabLst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кладена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циклограма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внутрішкільного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контролю                                                                                                                         2. Проведено 10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засідань педагогічних рад , наради при директору та заступнику директора з НВР;                                                                              3.Забезпечується соціальний захист працівників;                                                                               4.Освітній  процесу організований на засадах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людиноцентризму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діє учнівське та батьківське самоврядування;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04950" algn="l"/>
              </a:tabLst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5.Реалізується політика академічної доброчесності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86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186BD-B76E-45C8-A186-E1C208E952D0}"/>
              </a:ext>
            </a:extLst>
          </p:cNvPr>
          <p:cNvSpPr txBox="1"/>
          <p:nvPr/>
        </p:nvSpPr>
        <p:spPr>
          <a:xfrm>
            <a:off x="0" y="1"/>
            <a:ext cx="12192000" cy="7514045"/>
          </a:xfrm>
          <a:prstGeom prst="rect">
            <a:avLst/>
          </a:prstGeom>
          <a:gradFill>
            <a:gsLst>
              <a:gs pos="90825">
                <a:schemeClr val="accent6">
                  <a:lumMod val="40000"/>
                  <a:lumOff val="60000"/>
                </a:schemeClr>
              </a:gs>
              <a:gs pos="13000">
                <a:schemeClr val="accent6">
                  <a:lumMod val="40000"/>
                  <a:lumOff val="60000"/>
                </a:schemeClr>
              </a:gs>
              <a:gs pos="8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7380">
                <a:schemeClr val="accent1">
                  <a:lumMod val="45000"/>
                  <a:lumOff val="55000"/>
                </a:schemeClr>
              </a:gs>
              <a:gs pos="77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444500" algn="ctr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період 2022-2023 навчального року заклад                                                         отримав за державні кошти: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1.Ноутбук, канцтовари, журнали обліку , печатка , фасадна таблична ,класні журнали , папір офісний , бокс навчально-розважальний , дидактичні матеріали для НУШ , миючі засоби, крейда , посуд для д/п , Книга пам’яті і підставка, господарський інвентар на загальну суму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40135 грн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Облаштувано укриття на суму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48023 грн.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Встановлені маршрутизатори на суму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20000 грн.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4.Оброблено дерев’яних конструкцій на суму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12088 грн.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5.Встановлено металічний люк на горище.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Придбано настінні стенди у коридори (спонсорська допомога вчителів – випускників закладу освіти) на суму 3000 грн.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Спортивний інвентар для учнів 1-9 класів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спонсорська допомога волонтерів)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 fontAlgn="t">
              <a:lnSpc>
                <a:spcPct val="115000"/>
              </a:lnSpc>
              <a:spcAft>
                <a:spcPts val="800"/>
              </a:spcAft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4500" algn="ctr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8953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6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133DB3-EA7E-44F7-B87C-54C87063E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0" y="430696"/>
            <a:ext cx="11855669" cy="6301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2185C9-3C1E-47B6-882E-37639C3E98ED}"/>
              </a:ext>
            </a:extLst>
          </p:cNvPr>
          <p:cNvSpPr txBox="1"/>
          <p:nvPr/>
        </p:nvSpPr>
        <p:spPr>
          <a:xfrm>
            <a:off x="2475186" y="1718441"/>
            <a:ext cx="81507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2023/20234 навчальному році виховна робота в                             «школі- родині»  була спрямована на реалізацію  теми: «Спільна робота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школи,батьків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громадськості у формуванні патріотичних та громадянських якостей, морально-етичних принципів особистості в умовах НУШ» за такими напрямками: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Ціннісне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ставлення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себе.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Ціннісне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ставлення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сім'ї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родини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людей.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Ціннісне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ставлення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праці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Ціннісне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ставлення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природи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Ціннісне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ставлення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мистецтва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Ціннісне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ставлення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особистості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суспільства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і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FB8F0-7082-47B8-8765-967A4C79BAB1}"/>
              </a:ext>
            </a:extLst>
          </p:cNvPr>
          <p:cNvSpPr txBox="1"/>
          <p:nvPr/>
        </p:nvSpPr>
        <p:spPr>
          <a:xfrm rot="21328788">
            <a:off x="2207172" y="615244"/>
            <a:ext cx="7898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                        </a:t>
            </a:r>
            <a:r>
              <a:rPr lang="uk-UA" sz="2800" b="1" dirty="0">
                <a:solidFill>
                  <a:srgbClr val="C00000"/>
                </a:solidFill>
              </a:rPr>
              <a:t>ВИХОВНА   РОБОТА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7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701A0-2CC9-47F4-BB23-7281E1E7E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7" b="9726"/>
          <a:stretch/>
        </p:blipFill>
        <p:spPr>
          <a:xfrm>
            <a:off x="8072275" y="3541283"/>
            <a:ext cx="3580416" cy="302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DB1296-86FA-4FD1-9340-494CA48A6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3" y="220718"/>
            <a:ext cx="4128000" cy="309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814776-3A33-402A-B852-8E6576B49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307" y="112718"/>
            <a:ext cx="2403000" cy="3204000"/>
          </a:xfrm>
          <a:prstGeom prst="flowChartPunchedCard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2AD463-18F5-4B51-9C25-BCB2E8B3C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3" y="3613282"/>
            <a:ext cx="4032000" cy="302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CE0B38-93E7-4554-A84B-2DF66132BA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29799"/>
          <a:stretch/>
        </p:blipFill>
        <p:spPr>
          <a:xfrm>
            <a:off x="4916219" y="3630536"/>
            <a:ext cx="2963538" cy="309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DAC56E-0205-401C-B054-0D06C64013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14771" r="7011" b="22546"/>
          <a:stretch/>
        </p:blipFill>
        <p:spPr>
          <a:xfrm>
            <a:off x="4471106" y="333000"/>
            <a:ext cx="4974788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15851F-5BD2-43B5-8EBF-94B07A1A0903}"/>
              </a:ext>
            </a:extLst>
          </p:cNvPr>
          <p:cNvSpPr txBox="1"/>
          <p:nvPr/>
        </p:nvSpPr>
        <p:spPr>
          <a:xfrm>
            <a:off x="4471106" y="2853000"/>
            <a:ext cx="4974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               </a:t>
            </a:r>
          </a:p>
          <a:p>
            <a:r>
              <a:rPr lang="uk-UA" dirty="0"/>
              <a:t>         </a:t>
            </a:r>
            <a:r>
              <a:rPr lang="uk-UA" sz="2400" b="1" dirty="0">
                <a:solidFill>
                  <a:srgbClr val="C00000"/>
                </a:solidFill>
              </a:rPr>
              <a:t>Акції:  «До перемоги разом»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0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5F795C-EF09-4778-B0A3-12715A721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5" b="5556"/>
          <a:stretch/>
        </p:blipFill>
        <p:spPr>
          <a:xfrm>
            <a:off x="178852" y="265762"/>
            <a:ext cx="6247731" cy="25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282ABA-2DF2-4FD1-941C-61E6CEC69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71" y="265762"/>
            <a:ext cx="4752000" cy="356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D425E6-C03A-4593-8BD2-5CA21216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17381"/>
          <a:stretch/>
        </p:blipFill>
        <p:spPr>
          <a:xfrm>
            <a:off x="5566365" y="3892238"/>
            <a:ext cx="5883263" cy="27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F3F6B3-57B0-412C-BDC8-53B1CCFA0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74529" y="3568238"/>
            <a:ext cx="4536000" cy="30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C166AC-FA44-4549-B86F-B946240F3853}"/>
              </a:ext>
            </a:extLst>
          </p:cNvPr>
          <p:cNvSpPr txBox="1"/>
          <p:nvPr/>
        </p:nvSpPr>
        <p:spPr>
          <a:xfrm>
            <a:off x="1308538" y="2475186"/>
            <a:ext cx="5118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2400" b="1" dirty="0">
                <a:solidFill>
                  <a:srgbClr val="C00000"/>
                </a:solidFill>
              </a:rPr>
              <a:t>        Життя – найдорожча цінність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9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D9492-1252-4B96-9767-D61666481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8" b="5556"/>
          <a:stretch/>
        </p:blipFill>
        <p:spPr>
          <a:xfrm>
            <a:off x="4907628" y="3565674"/>
            <a:ext cx="5784247" cy="30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0C59E2-8FBC-49A5-90EC-9033C20F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589">
            <a:off x="443355" y="2495330"/>
            <a:ext cx="3484318" cy="3960000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F4413-B9A4-4AF6-A4A8-D9CB4B91E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4" y="173421"/>
            <a:ext cx="3648000" cy="273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D0D56C-05A5-4E82-BEEF-FF9724E26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6650"/>
          <a:stretch/>
        </p:blipFill>
        <p:spPr>
          <a:xfrm>
            <a:off x="4193466" y="232326"/>
            <a:ext cx="4944000" cy="2884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4FCD8-0E94-478C-98B2-CA8078BD5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700">
            <a:off x="9288247" y="855501"/>
            <a:ext cx="2505420" cy="33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1EF57-CB44-4BC9-8983-A5E373AE2907}"/>
              </a:ext>
            </a:extLst>
          </p:cNvPr>
          <p:cNvSpPr txBox="1"/>
          <p:nvPr/>
        </p:nvSpPr>
        <p:spPr>
          <a:xfrm>
            <a:off x="3926524" y="3116957"/>
            <a:ext cx="4996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Ціннісне ставлення до держави, родини, </a:t>
            </a:r>
          </a:p>
          <a:p>
            <a:r>
              <a:rPr lang="uk-UA" sz="2400" b="1" dirty="0">
                <a:solidFill>
                  <a:srgbClr val="C00000"/>
                </a:solidFill>
              </a:rPr>
              <a:t>  до себе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3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B4313E-2449-4299-9F6B-C8E6C6769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6" y="271987"/>
            <a:ext cx="4230525" cy="280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7EE6FA-B89E-4558-AE24-9CB8D6EF4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12414" b="13563"/>
          <a:stretch/>
        </p:blipFill>
        <p:spPr>
          <a:xfrm rot="637303">
            <a:off x="7641010" y="617505"/>
            <a:ext cx="3989973" cy="259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75886-988C-409F-A6A1-B51B156A8D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8057"/>
          <a:stretch/>
        </p:blipFill>
        <p:spPr>
          <a:xfrm>
            <a:off x="679244" y="3673365"/>
            <a:ext cx="4164448" cy="255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FDDCF9-3AEC-4585-A820-D717E1DA3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12414" r="14253" b="10344"/>
          <a:stretch/>
        </p:blipFill>
        <p:spPr>
          <a:xfrm>
            <a:off x="6096000" y="3295365"/>
            <a:ext cx="4070998" cy="331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439931-CE4B-434F-AB4C-F6ABFE756F55}"/>
              </a:ext>
            </a:extLst>
          </p:cNvPr>
          <p:cNvSpPr txBox="1"/>
          <p:nvPr/>
        </p:nvSpPr>
        <p:spPr>
          <a:xfrm>
            <a:off x="5302361" y="574584"/>
            <a:ext cx="308489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      Вчимо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r>
              <a:rPr lang="uk-UA" sz="2400" b="1" dirty="0">
                <a:solidFill>
                  <a:srgbClr val="C00000"/>
                </a:solidFill>
                <a:latin typeface="Calibri" panose="020F0502020204030204"/>
              </a:rPr>
              <a:t>          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змалку                     обирати те, що                                            до душі</a:t>
            </a:r>
          </a:p>
          <a:p>
            <a:r>
              <a:rPr lang="uk-UA" sz="24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uk-UA" sz="2400" b="1" dirty="0">
                <a:solidFill>
                  <a:srgbClr val="C00000"/>
                </a:solidFill>
              </a:rPr>
              <a:t>                                                                                        </a:t>
            </a:r>
          </a:p>
          <a:p>
            <a:endParaRPr lang="uk-UA" sz="2400" b="1" dirty="0">
              <a:solidFill>
                <a:srgbClr val="C00000"/>
              </a:solidFill>
            </a:endParaRPr>
          </a:p>
          <a:p>
            <a:r>
              <a:rPr lang="uk-UA" sz="2400" b="1" dirty="0">
                <a:solidFill>
                  <a:srgbClr val="C00000"/>
                </a:solidFill>
              </a:rPr>
              <a:t>           </a:t>
            </a:r>
          </a:p>
          <a:p>
            <a:r>
              <a:rPr lang="uk-UA" sz="2400" b="1" dirty="0">
                <a:solidFill>
                  <a:srgbClr val="C00000"/>
                </a:solidFill>
              </a:rPr>
              <a:t>             </a:t>
            </a:r>
          </a:p>
          <a:p>
            <a:endParaRPr lang="uk-UA" dirty="0"/>
          </a:p>
          <a:p>
            <a:r>
              <a:rPr lang="uk-UA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127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A16BD8-2616-43DF-AF91-F9A095D59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" y="126000"/>
            <a:ext cx="11114690" cy="673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69E7F-EA38-4434-8784-A674FF7919EA}"/>
              </a:ext>
            </a:extLst>
          </p:cNvPr>
          <p:cNvSpPr txBox="1"/>
          <p:nvPr/>
        </p:nvSpPr>
        <p:spPr>
          <a:xfrm>
            <a:off x="2648607" y="1119352"/>
            <a:ext cx="7646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Дякую усім учасникам освітнього процесу  за співпрацю: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учням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– за бажання вчитися,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учителям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— за творчість, за любов до своєї професії;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батькам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— за допомогу, розуміння, підтримку і сподіваюсь на подальшу  співпрацю;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технічному персоналу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за  щоденну працю, за чистоту в навчальному закладі та на території школи</a:t>
            </a:r>
          </a:p>
        </p:txBody>
      </p:sp>
    </p:spTree>
    <p:extLst>
      <p:ext uri="{BB962C8B-B14F-4D97-AF65-F5344CB8AC3E}">
        <p14:creationId xmlns:p14="http://schemas.microsoft.com/office/powerpoint/2010/main" val="83808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8B2A5-88B3-4643-9AD1-B0322981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8" y="220980"/>
            <a:ext cx="11382843" cy="59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D01D0-23F4-4FA5-A1CC-24AFFDFE147B}"/>
              </a:ext>
            </a:extLst>
          </p:cNvPr>
          <p:cNvSpPr txBox="1"/>
          <p:nvPr/>
        </p:nvSpPr>
        <p:spPr>
          <a:xfrm>
            <a:off x="2554014" y="488731"/>
            <a:ext cx="728366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РОЗДІЛ І. ОСВІТНЄ СЕРЕДОВИЩЕ ЗАКЛАДУ ОСВІТИ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Однією з важливих умов для освітнього процесу є безпечне та комфортне освітнє середовище.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black"/>
                </a:solidFill>
                <a:latin typeface="Calibri"/>
              </a:rPr>
              <a:t>Упродовж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2023/2024 навчального року </a:t>
            </a:r>
            <a:r>
              <a:rPr lang="uk-UA" sz="2000" b="1" dirty="0">
                <a:solidFill>
                  <a:prstClr val="black"/>
                </a:solidFill>
                <a:latin typeface="Calibri"/>
              </a:rPr>
              <a:t>о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тримували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безоплатне гаряче харчування у школі – 8 учнів.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 них 7 – учні 1-4 класів;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black"/>
                </a:solidFill>
                <a:latin typeface="Calibri"/>
              </a:rPr>
              <a:t>1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учні 5-9 класів                                                                                                                                          дошкільний підрозділ – 1, 1- ВПО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Частка учнів  пільгових категорій, охоплених                                       харчуванням,   складає 100 %.</a:t>
            </a:r>
            <a:endParaRPr lang="en-GB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60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7FC37C-96CD-4C0C-94A0-68E6C4EA3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3" y="0"/>
            <a:ext cx="11524593" cy="72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484D9-326F-415D-962C-CABCF72A0D4D}"/>
              </a:ext>
            </a:extLst>
          </p:cNvPr>
          <p:cNvSpPr txBox="1"/>
          <p:nvPr/>
        </p:nvSpPr>
        <p:spPr>
          <a:xfrm>
            <a:off x="3011214" y="1324303"/>
            <a:ext cx="6684579" cy="364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44500" algn="just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</a:p>
          <a:p>
            <a:pPr marL="0" marR="0" lvl="0" indent="444500" algn="just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4500" algn="just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випускникам, які примножують справу нашого навчального закладу,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 тим, хто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сьогодні гідно береже кордони, визволяє та захищає нас з вами, нашу неньку –Україну.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4500" algn="just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Слава Україні! Героям слава!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3295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FE4ABC-2877-46F2-8894-A70C8B92C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126124"/>
            <a:ext cx="11776842" cy="6495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FFE6C-A3F4-42E8-A620-9E2E601C719A}"/>
              </a:ext>
            </a:extLst>
          </p:cNvPr>
          <p:cNvSpPr txBox="1"/>
          <p:nvPr/>
        </p:nvSpPr>
        <p:spPr>
          <a:xfrm>
            <a:off x="1450428" y="788276"/>
            <a:ext cx="9475075" cy="540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РОЗДІЛ ІІ. СИСТЕМА ОЦІНЮВАННЯ ЗДОБУВАЧІВ ОСВІТИ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підсумками </a:t>
            </a:r>
            <a:r>
              <a:rPr lang="ru-RU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uk-UA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23/</a:t>
            </a:r>
            <a:r>
              <a:rPr lang="ru-RU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uk-UA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навчального року  із 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80 -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 учнів 1-9-х класів: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*15 учнів 1-2-х класів оцінені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формувально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*16 учнів 3-4 –х класів оцінені вербально;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*49 учнів + 1екстернат 5-9 -х класів атестовані з усіх предметів за 12-бальною шкалою оцінювання ;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74 учні переведено до наступних класів;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*5 учнів 5,9 класу  нагороджені Похвальними листами;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*5 учнів 9-го класу отримали свідоцтво про здобуття базової 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середної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освіти;                                                                   2 учні 9 класу свідоцтво з відзнакою про здобуття базової 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середної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освіти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91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40000"/>
                <a:lumOff val="60000"/>
              </a:schemeClr>
            </a:gs>
            <a:gs pos="83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0B9697CF-8CBF-4649-BDF3-C4A45D46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84499"/>
              </p:ext>
            </p:extLst>
          </p:nvPr>
        </p:nvGraphicFramePr>
        <p:xfrm>
          <a:off x="1277008" y="362607"/>
          <a:ext cx="9427779" cy="6132785"/>
        </p:xfrm>
        <a:graphic>
          <a:graphicData uri="http://schemas.openxmlformats.org/drawingml/2006/table">
            <a:tbl>
              <a:tblPr/>
              <a:tblGrid>
                <a:gridCol w="1662533">
                  <a:extLst>
                    <a:ext uri="{9D8B030D-6E8A-4147-A177-3AD203B41FA5}">
                      <a16:colId xmlns:a16="http://schemas.microsoft.com/office/drawing/2014/main" val="3333479916"/>
                    </a:ext>
                  </a:extLst>
                </a:gridCol>
                <a:gridCol w="973189">
                  <a:extLst>
                    <a:ext uri="{9D8B030D-6E8A-4147-A177-3AD203B41FA5}">
                      <a16:colId xmlns:a16="http://schemas.microsoft.com/office/drawing/2014/main" val="1787189008"/>
                    </a:ext>
                  </a:extLst>
                </a:gridCol>
                <a:gridCol w="1662533">
                  <a:extLst>
                    <a:ext uri="{9D8B030D-6E8A-4147-A177-3AD203B41FA5}">
                      <a16:colId xmlns:a16="http://schemas.microsoft.com/office/drawing/2014/main" val="2482788291"/>
                    </a:ext>
                  </a:extLst>
                </a:gridCol>
                <a:gridCol w="1682808">
                  <a:extLst>
                    <a:ext uri="{9D8B030D-6E8A-4147-A177-3AD203B41FA5}">
                      <a16:colId xmlns:a16="http://schemas.microsoft.com/office/drawing/2014/main" val="4150550660"/>
                    </a:ext>
                  </a:extLst>
                </a:gridCol>
                <a:gridCol w="1723358">
                  <a:extLst>
                    <a:ext uri="{9D8B030D-6E8A-4147-A177-3AD203B41FA5}">
                      <a16:colId xmlns:a16="http://schemas.microsoft.com/office/drawing/2014/main" val="3043431820"/>
                    </a:ext>
                  </a:extLst>
                </a:gridCol>
                <a:gridCol w="1723358">
                  <a:extLst>
                    <a:ext uri="{9D8B030D-6E8A-4147-A177-3AD203B41FA5}">
                      <a16:colId xmlns:a16="http://schemas.microsoft.com/office/drawing/2014/main" val="1362218832"/>
                    </a:ext>
                  </a:extLst>
                </a:gridCol>
              </a:tblGrid>
              <a:tr h="7504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К-</a:t>
                      </a: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уч.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досягнень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 </a:t>
                      </a: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асів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  2023-2024 </a:t>
                      </a: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н.р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651838"/>
                  </a:ext>
                </a:extLst>
              </a:tr>
              <a:tr h="5167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Високий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Достатній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Середній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Початковий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706852"/>
                  </a:ext>
                </a:extLst>
              </a:tr>
              <a:tr h="516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212107"/>
                  </a:ext>
                </a:extLst>
              </a:tr>
              <a:tr h="516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14239"/>
                  </a:ext>
                </a:extLst>
              </a:tr>
              <a:tr h="162145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7+1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учень з одного предмета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223083"/>
                  </a:ext>
                </a:extLst>
              </a:tr>
              <a:tr h="516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319954"/>
                  </a:ext>
                </a:extLst>
              </a:tr>
              <a:tr h="516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258661"/>
                  </a:ext>
                </a:extLst>
              </a:tr>
              <a:tr h="660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988989"/>
                  </a:ext>
                </a:extLst>
              </a:tr>
              <a:tr h="516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42,8 </a:t>
                      </a: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43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367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2">
                <a:lumMod val="60000"/>
                <a:lumOff val="40000"/>
              </a:schemeClr>
            </a:gs>
            <a:gs pos="15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D7E27F-6C32-4624-9E1A-4E82E2AB674D}"/>
              </a:ext>
            </a:extLst>
          </p:cNvPr>
          <p:cNvSpPr txBox="1"/>
          <p:nvPr/>
        </p:nvSpPr>
        <p:spPr>
          <a:xfrm>
            <a:off x="488731" y="173421"/>
            <a:ext cx="11445766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275080" algn="l"/>
              </a:tabLst>
            </a:pPr>
            <a:r>
              <a:rPr lang="uk-UA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Станом на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.06.2024 кількість учнів і підлітків шкільного віку  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Аналіз руху дітей по школі та дошкільному підрозділі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dirty="0"/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C6DC0558-6987-46C5-9CFD-0F6983C4C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223856"/>
              </p:ext>
            </p:extLst>
          </p:nvPr>
        </p:nvGraphicFramePr>
        <p:xfrm>
          <a:off x="867103" y="1560786"/>
          <a:ext cx="10594426" cy="49852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753">
                  <a:extLst>
                    <a:ext uri="{9D8B030D-6E8A-4147-A177-3AD203B41FA5}">
                      <a16:colId xmlns:a16="http://schemas.microsoft.com/office/drawing/2014/main" val="2300223169"/>
                    </a:ext>
                  </a:extLst>
                </a:gridCol>
                <a:gridCol w="1691886">
                  <a:extLst>
                    <a:ext uri="{9D8B030D-6E8A-4147-A177-3AD203B41FA5}">
                      <a16:colId xmlns:a16="http://schemas.microsoft.com/office/drawing/2014/main" val="4193271515"/>
                    </a:ext>
                  </a:extLst>
                </a:gridCol>
                <a:gridCol w="1443078">
                  <a:extLst>
                    <a:ext uri="{9D8B030D-6E8A-4147-A177-3AD203B41FA5}">
                      <a16:colId xmlns:a16="http://schemas.microsoft.com/office/drawing/2014/main" val="2852414971"/>
                    </a:ext>
                  </a:extLst>
                </a:gridCol>
                <a:gridCol w="2381436">
                  <a:extLst>
                    <a:ext uri="{9D8B030D-6E8A-4147-A177-3AD203B41FA5}">
                      <a16:colId xmlns:a16="http://schemas.microsoft.com/office/drawing/2014/main" val="3182886815"/>
                    </a:ext>
                  </a:extLst>
                </a:gridCol>
                <a:gridCol w="2243999">
                  <a:extLst>
                    <a:ext uri="{9D8B030D-6E8A-4147-A177-3AD203B41FA5}">
                      <a16:colId xmlns:a16="http://schemas.microsoft.com/office/drawing/2014/main" val="2920779055"/>
                    </a:ext>
                  </a:extLst>
                </a:gridCol>
                <a:gridCol w="1412274">
                  <a:extLst>
                    <a:ext uri="{9D8B030D-6E8A-4147-A177-3AD203B41FA5}">
                      <a16:colId xmlns:a16="http://schemas.microsoft.com/office/drawing/2014/main" val="4141193172"/>
                    </a:ext>
                  </a:extLst>
                </a:gridCol>
              </a:tblGrid>
              <a:tr h="1503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рік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2020-</a:t>
                      </a:r>
                      <a:endParaRPr lang="en-GB" sz="20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2021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2021-2022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2022-2023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2023/</a:t>
                      </a:r>
                      <a:endParaRPr lang="en-GB" sz="20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2024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2024/</a:t>
                      </a:r>
                      <a:endParaRPr lang="en-GB" sz="2000" b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2025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53714"/>
                  </a:ext>
                </a:extLst>
              </a:tr>
              <a:tr h="577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І ст.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37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36+1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34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31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885155"/>
                  </a:ext>
                </a:extLst>
              </a:tr>
              <a:tr h="555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ІІст.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48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49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45+4(екстерни)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49 +1 екстерн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151005"/>
                  </a:ext>
                </a:extLst>
              </a:tr>
              <a:tr h="555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Разом: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85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85+1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64419"/>
                  </a:ext>
                </a:extLst>
              </a:tr>
              <a:tr h="5559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Аналіз 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руху 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дітей 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у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дошкільній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групі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11569"/>
                  </a:ext>
                </a:extLst>
              </a:tr>
              <a:tr h="555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19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15+2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15+3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930143"/>
                  </a:ext>
                </a:extLst>
              </a:tr>
              <a:tr h="64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Разом у закладі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104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100+1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>
                          <a:effectLst/>
                        </a:rPr>
                        <a:t>100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99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13630" algn="ctr"/>
                        </a:tabLst>
                      </a:pPr>
                      <a:r>
                        <a:rPr lang="uk-UA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620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16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FFC000"/>
            </a:gs>
            <a:gs pos="5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CF338-00D8-46C3-9C0D-FB4E7E16CEC4}"/>
              </a:ext>
            </a:extLst>
          </p:cNvPr>
          <p:cNvSpPr txBox="1"/>
          <p:nvPr/>
        </p:nvSpPr>
        <p:spPr>
          <a:xfrm>
            <a:off x="536028" y="268014"/>
            <a:ext cx="11366938" cy="6617196"/>
          </a:xfrm>
          <a:prstGeom prst="rect">
            <a:avLst/>
          </a:prstGeom>
          <a:gradFill>
            <a:gsLst>
              <a:gs pos="11000">
                <a:schemeClr val="accent4">
                  <a:lumMod val="60000"/>
                  <a:lumOff val="40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Робота з обдарованими та здібними учнями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Головною метою Концепції розвитку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Поздимирської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гімназії   є творча особистість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Всього працювало 5 гуртків – 9 годин ( 0,5 ставки).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Мають постійний склад та користуються популярністю гуртки: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«Золота палітра»    -2 </a:t>
            </a:r>
            <a:r>
              <a:rPr kumimoji="0" lang="uk-UA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год.,керівник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Стельмащук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Н.З.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«</a:t>
            </a:r>
            <a:r>
              <a:rPr kumimoji="0" lang="uk-UA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Ігротехніків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         – 1 год., керівник </a:t>
            </a:r>
            <a:r>
              <a:rPr kumimoji="0" lang="uk-UA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Михалюк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Н.Г.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  <a:r>
              <a:rPr lang="uk-UA" b="1" dirty="0">
                <a:solidFill>
                  <a:prstClr val="black"/>
                </a:solidFill>
                <a:latin typeface="Calibri"/>
              </a:rPr>
              <a:t>В</a:t>
            </a:r>
            <a:r>
              <a:rPr kumimoji="0" lang="uk-UA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окального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співу  - 3 год.  керівник Киричук О.В..,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«Юні рятувальники» -  2 год., керівник Мудрик М.В.,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«Юний історик» – 1 год., керівник </a:t>
            </a:r>
            <a:r>
              <a:rPr kumimoji="0" lang="uk-UA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Буць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М.В.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Всього охоплено гуртками  62 учнів 1- 9 класів. Серед них 7 дітей , які належать до пільгових категорій.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Коліда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Вероніка,учениця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класу, - переможець міського фестивалю «Тобі моя слава»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black"/>
                </a:solidFill>
              </a:rPr>
              <a:t> Е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кспедиційний  загін у складі учнів 8-9 класів отримали ІІІ місце з номінації «Географія рідного краю», керівник Яремчук М.А.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Учні 5,6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кл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 відзначені за участь у Всеукраїнському </a:t>
            </a:r>
            <a:r>
              <a:rPr lang="uk-UA" sz="2000" b="1" dirty="0">
                <a:effectLst/>
                <a:ea typeface="Calibri" panose="020F0502020204030204" pitchFamily="34" charset="0"/>
              </a:rPr>
              <a:t>мистецькому </a:t>
            </a:r>
            <a:r>
              <a:rPr lang="uk-UA" sz="2000" b="1" dirty="0" err="1">
                <a:effectLst/>
                <a:ea typeface="Calibri" panose="020F0502020204030204" pitchFamily="34" charset="0"/>
              </a:rPr>
              <a:t>проєкті</a:t>
            </a:r>
            <a:r>
              <a:rPr lang="uk-UA" sz="2000" b="1" dirty="0">
                <a:effectLst/>
                <a:ea typeface="Calibri" panose="020F0502020204030204" pitchFamily="34" charset="0"/>
              </a:rPr>
              <a:t> «ГАМА» -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кер.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Стельмащук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Н.З.,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black"/>
                </a:solidFill>
              </a:rPr>
              <a:t>11 учнів 5-9 </a:t>
            </a:r>
            <a:r>
              <a:rPr lang="uk-UA" sz="2000" b="1" dirty="0" err="1">
                <a:solidFill>
                  <a:prstClr val="black"/>
                </a:solidFill>
              </a:rPr>
              <a:t>кл</a:t>
            </a:r>
            <a:r>
              <a:rPr lang="uk-UA" sz="2000" b="1" dirty="0">
                <a:solidFill>
                  <a:prstClr val="black"/>
                </a:solidFill>
              </a:rPr>
              <a:t>.-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 переможці Всеукраїнського конкурсу «Таємниця генія Шевченка» , який проводив освітній </a:t>
            </a:r>
            <a:r>
              <a:rPr lang="uk-UA" sz="2000" b="1" dirty="0" err="1">
                <a:effectLst/>
                <a:ea typeface="Times New Roman" panose="02020603050405020304" pitchFamily="18" charset="0"/>
              </a:rPr>
              <a:t>проєкт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 «На Урок» </a:t>
            </a:r>
            <a:r>
              <a:rPr lang="uk-UA" sz="2000" b="1" dirty="0">
                <a:solidFill>
                  <a:prstClr val="black"/>
                </a:solidFill>
              </a:rPr>
              <a:t>,в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чителі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Михалюк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Н.Г.,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Михалюк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Е.Т.</a:t>
            </a:r>
          </a:p>
          <a:p>
            <a:pPr lvl="0">
              <a:defRPr/>
            </a:pPr>
            <a:r>
              <a:rPr lang="uk-UA" sz="2000" b="1" dirty="0">
                <a:solidFill>
                  <a:prstClr val="black"/>
                </a:solidFill>
              </a:rPr>
              <a:t>10 учнів 5-9 класів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 отримали дипломи </a:t>
            </a:r>
            <a:r>
              <a:rPr lang="uk-UA" sz="2000" b="1" dirty="0">
                <a:ea typeface="Times New Roman" panose="02020603050405020304" pitchFamily="18" charset="0"/>
              </a:rPr>
              <a:t>І-ІІІ ступенів в інтернет – олімпіаді  з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 німецької мови.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black"/>
                </a:solidFill>
              </a:rPr>
              <a:t>Педагоги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постійно готують та спонукають школярів до участі в онлайн олімпіадах та конкурсах «Українське народознавство», «Знавці мови», «Соняшник»,  «Кенгуру», «Колосок», «Л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евеня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»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та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ін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0337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4">
                <a:lumMod val="40000"/>
                <a:lumOff val="60000"/>
              </a:schemeClr>
            </a:gs>
            <a:gs pos="62000">
              <a:schemeClr val="accent4">
                <a:lumMod val="20000"/>
                <a:lumOff val="80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F2408F-E4EE-4427-8A9C-E38983ECBD87}"/>
              </a:ext>
            </a:extLst>
          </p:cNvPr>
          <p:cNvSpPr txBox="1"/>
          <p:nvPr/>
        </p:nvSpPr>
        <p:spPr>
          <a:xfrm>
            <a:off x="241739" y="204952"/>
            <a:ext cx="11708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Здобувачі освіти додатково займаються після уроків  у різних гуртках та секціях в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м.Червонограді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які обирають за своїми уподобаннями та можливостями.                                 Тому узагальнена таблиця охоплення гуртками учнів школи така: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C7F0DE4D-38F4-446E-B98F-B6DA2D5B8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02912"/>
              </p:ext>
            </p:extLst>
          </p:nvPr>
        </p:nvGraphicFramePr>
        <p:xfrm>
          <a:off x="1008994" y="1655380"/>
          <a:ext cx="9254359" cy="4997672"/>
        </p:xfrm>
        <a:graphic>
          <a:graphicData uri="http://schemas.openxmlformats.org/drawingml/2006/table">
            <a:tbl>
              <a:tblPr/>
              <a:tblGrid>
                <a:gridCol w="786437">
                  <a:extLst>
                    <a:ext uri="{9D8B030D-6E8A-4147-A177-3AD203B41FA5}">
                      <a16:colId xmlns:a16="http://schemas.microsoft.com/office/drawing/2014/main" val="1700774948"/>
                    </a:ext>
                  </a:extLst>
                </a:gridCol>
                <a:gridCol w="409103">
                  <a:extLst>
                    <a:ext uri="{9D8B030D-6E8A-4147-A177-3AD203B41FA5}">
                      <a16:colId xmlns:a16="http://schemas.microsoft.com/office/drawing/2014/main" val="211245223"/>
                    </a:ext>
                  </a:extLst>
                </a:gridCol>
                <a:gridCol w="548677">
                  <a:extLst>
                    <a:ext uri="{9D8B030D-6E8A-4147-A177-3AD203B41FA5}">
                      <a16:colId xmlns:a16="http://schemas.microsoft.com/office/drawing/2014/main" val="1389316089"/>
                    </a:ext>
                  </a:extLst>
                </a:gridCol>
                <a:gridCol w="548677">
                  <a:extLst>
                    <a:ext uri="{9D8B030D-6E8A-4147-A177-3AD203B41FA5}">
                      <a16:colId xmlns:a16="http://schemas.microsoft.com/office/drawing/2014/main" val="2134069927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1533596476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706005935"/>
                    </a:ext>
                  </a:extLst>
                </a:gridCol>
                <a:gridCol w="438942">
                  <a:extLst>
                    <a:ext uri="{9D8B030D-6E8A-4147-A177-3AD203B41FA5}">
                      <a16:colId xmlns:a16="http://schemas.microsoft.com/office/drawing/2014/main" val="2360495795"/>
                    </a:ext>
                  </a:extLst>
                </a:gridCol>
                <a:gridCol w="438942">
                  <a:extLst>
                    <a:ext uri="{9D8B030D-6E8A-4147-A177-3AD203B41FA5}">
                      <a16:colId xmlns:a16="http://schemas.microsoft.com/office/drawing/2014/main" val="237559690"/>
                    </a:ext>
                  </a:extLst>
                </a:gridCol>
                <a:gridCol w="682478">
                  <a:extLst>
                    <a:ext uri="{9D8B030D-6E8A-4147-A177-3AD203B41FA5}">
                      <a16:colId xmlns:a16="http://schemas.microsoft.com/office/drawing/2014/main" val="2985874337"/>
                    </a:ext>
                  </a:extLst>
                </a:gridCol>
                <a:gridCol w="682478">
                  <a:extLst>
                    <a:ext uri="{9D8B030D-6E8A-4147-A177-3AD203B41FA5}">
                      <a16:colId xmlns:a16="http://schemas.microsoft.com/office/drawing/2014/main" val="1317005951"/>
                    </a:ext>
                  </a:extLst>
                </a:gridCol>
                <a:gridCol w="682478">
                  <a:extLst>
                    <a:ext uri="{9D8B030D-6E8A-4147-A177-3AD203B41FA5}">
                      <a16:colId xmlns:a16="http://schemas.microsoft.com/office/drawing/2014/main" val="1273298252"/>
                    </a:ext>
                  </a:extLst>
                </a:gridCol>
                <a:gridCol w="438942">
                  <a:extLst>
                    <a:ext uri="{9D8B030D-6E8A-4147-A177-3AD203B41FA5}">
                      <a16:colId xmlns:a16="http://schemas.microsoft.com/office/drawing/2014/main" val="1316862758"/>
                    </a:ext>
                  </a:extLst>
                </a:gridCol>
                <a:gridCol w="877883">
                  <a:extLst>
                    <a:ext uri="{9D8B030D-6E8A-4147-A177-3AD203B41FA5}">
                      <a16:colId xmlns:a16="http://schemas.microsoft.com/office/drawing/2014/main" val="4081393997"/>
                    </a:ext>
                  </a:extLst>
                </a:gridCol>
                <a:gridCol w="1363994">
                  <a:extLst>
                    <a:ext uri="{9D8B030D-6E8A-4147-A177-3AD203B41FA5}">
                      <a16:colId xmlns:a16="http://schemas.microsoft.com/office/drawing/2014/main" val="2598396826"/>
                    </a:ext>
                  </a:extLst>
                </a:gridCol>
              </a:tblGrid>
              <a:tr h="50759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 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 учнів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Залучено в гуртки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39929"/>
                  </a:ext>
                </a:extLst>
              </a:tr>
              <a:tr h="15919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ЗНЗ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СЮТ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БДЮТС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БДЮТЧ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ЦЕНТУМ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ДЮСШ №1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ДЮСШ №2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Разом у ЗНЗ та ЗПО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мистецтв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Інші заклади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РАЗОМ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залучено в гуртки 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(к-ть і відсоток)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245939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44,4 %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551376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643666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087191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62,5%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451011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92,3%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58541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87,5%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61458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28,5 %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670953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8кл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73,3%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659821"/>
                  </a:ext>
                </a:extLst>
              </a:tr>
              <a:tr h="260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85.7%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977458"/>
                  </a:ext>
                </a:extLst>
              </a:tr>
              <a:tr h="556711"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Ра-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зом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77,5%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033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9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7030A0"/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01E81-2CC5-4DD2-8636-CD9FB15B2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6" y="220716"/>
            <a:ext cx="11792607" cy="6449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AF4AA-6A99-4C61-9EE7-A9135640EECA}"/>
              </a:ext>
            </a:extLst>
          </p:cNvPr>
          <p:cNvSpPr txBox="1"/>
          <p:nvPr/>
        </p:nvSpPr>
        <p:spPr>
          <a:xfrm>
            <a:off x="2873828" y="677917"/>
            <a:ext cx="8493109" cy="1645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algn="l" rtl="0" eaLnBrk="1" fontAlgn="b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GB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GB" sz="24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05052-F16F-41A7-9E25-109175B94FE4}"/>
              </a:ext>
            </a:extLst>
          </p:cNvPr>
          <p:cNvSpPr txBox="1"/>
          <p:nvPr/>
        </p:nvSpPr>
        <p:spPr>
          <a:xfrm>
            <a:off x="3706586" y="677917"/>
            <a:ext cx="78377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РОЗДІЛ ІІІ. ОЦІНКА ПЕДАГОГІЧНОЇ ДІЯЛЬНОСТІ ПЕДАГОГІЧНИХ ПРАЦІВНИКІВ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effectLst/>
                <a:ea typeface="Times New Roman" panose="02020603050405020304" pitchFamily="18" charset="0"/>
              </a:rPr>
              <a:t>За результатами </a:t>
            </a:r>
            <a:r>
              <a:rPr lang="ru-RU" sz="2400" b="1" dirty="0" err="1">
                <a:effectLst/>
                <a:ea typeface="Times New Roman" panose="02020603050405020304" pitchFamily="18" charset="0"/>
              </a:rPr>
              <a:t>атестації</a:t>
            </a:r>
            <a:r>
              <a:rPr lang="ru-RU" sz="2400" b="1" dirty="0">
                <a:effectLst/>
                <a:ea typeface="Times New Roman" panose="02020603050405020304" pitchFamily="18" charset="0"/>
              </a:rPr>
              <a:t> у 2024 </a:t>
            </a:r>
            <a:r>
              <a:rPr lang="ru-RU" sz="2400" b="1" dirty="0" err="1">
                <a:effectLst/>
                <a:ea typeface="Times New Roman" panose="02020603050405020304" pitchFamily="18" charset="0"/>
              </a:rPr>
              <a:t>році</a:t>
            </a:r>
            <a:r>
              <a:rPr lang="ru-RU" sz="2400" b="1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Михалюк Н.Г.</a:t>
            </a:r>
            <a:r>
              <a:rPr lang="ru-RU" sz="2000" b="1" dirty="0">
                <a:solidFill>
                  <a:srgbClr val="212121"/>
                </a:solidFill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212121"/>
                </a:solidFill>
                <a:ea typeface="Times New Roman" panose="02020603050405020304" pitchFamily="18" charset="0"/>
              </a:rPr>
              <a:t>вчителю</a:t>
            </a:r>
            <a:r>
              <a:rPr lang="ru-RU" sz="2000" b="1" dirty="0">
                <a:solidFill>
                  <a:srgbClr val="212121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a typeface="Times New Roman" panose="02020603050405020304" pitchFamily="18" charset="0"/>
              </a:rPr>
              <a:t>української</a:t>
            </a:r>
            <a:r>
              <a:rPr lang="ru-RU" sz="2000" b="1" dirty="0">
                <a:solidFill>
                  <a:srgbClr val="212121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a typeface="Times New Roman" panose="02020603050405020304" pitchFamily="18" charset="0"/>
              </a:rPr>
              <a:t>мови</a:t>
            </a:r>
            <a:r>
              <a:rPr lang="ru-RU" sz="2000" b="1" dirty="0">
                <a:solidFill>
                  <a:srgbClr val="212121"/>
                </a:solidFill>
                <a:ea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212121"/>
                </a:solidFill>
                <a:ea typeface="Times New Roman" panose="02020603050405020304" pitchFamily="18" charset="0"/>
              </a:rPr>
              <a:t>літератури</a:t>
            </a:r>
            <a:r>
              <a:rPr lang="ru-RU" sz="2000" b="1" dirty="0">
                <a:solidFill>
                  <a:srgbClr val="212121"/>
                </a:solidFill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підтверджено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вищу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категорію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встановлено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звання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вчитель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– методист» .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srgbClr val="21212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Горбай</a:t>
            </a:r>
            <a:r>
              <a:rPr lang="uk-UA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Л.В., вчителю математики, </a:t>
            </a:r>
            <a:r>
              <a:rPr lang="uk-UA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a typeface="Times New Roman" panose="02020603050405020304" pitchFamily="18" charset="0"/>
              </a:rPr>
              <a:t>п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ідтверджено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кваліфікаційну категорію «спеціаліст вищої категорії»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та 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звання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«старший учитель».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   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Яремчук М.А., вчителю географії,</a:t>
            </a:r>
            <a:r>
              <a:rPr lang="uk-UA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підтверджено</a:t>
            </a:r>
            <a:r>
              <a:rPr lang="ru-RU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кваліфікаційну категорію «спеціаліст вищої категорії» та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звання</a:t>
            </a:r>
            <a:r>
              <a:rPr lang="ru-RU" sz="20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</a:rPr>
              <a:t> «старший учитель».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effectLst/>
                <a:ea typeface="Times New Roman" panose="02020603050405020304" pitchFamily="18" charset="0"/>
              </a:rPr>
              <a:t> </a:t>
            </a:r>
            <a:endParaRPr lang="uk-UA" sz="2000" b="1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uk-UA" sz="2000" b="1" dirty="0" err="1">
                <a:effectLst/>
                <a:ea typeface="Times New Roman" panose="02020603050405020304" pitchFamily="18" charset="0"/>
              </a:rPr>
              <a:t>Циганковій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 О.Р.  , музичному керівника  д/з,  </a:t>
            </a:r>
            <a:r>
              <a:rPr lang="uk-UA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присвоєно                                                                кваліфікаційну категорію «спеціаліст вищої категорії».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66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131992-6635-4EC7-9425-8A811479DA0A}"/>
              </a:ext>
            </a:extLst>
          </p:cNvPr>
          <p:cNvSpPr txBox="1"/>
          <p:nvPr/>
        </p:nvSpPr>
        <p:spPr>
          <a:xfrm>
            <a:off x="425669" y="220717"/>
            <a:ext cx="11193517" cy="2641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КАДРОВЕ ЗАБЕЗПЕЧЕННЯ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2023/2024 навчальному році у школі працювало 19 педагогічних працівників,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них 2 - сумісники,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тому числі 1 директор, 1 заступник з навчально-виховної роботи,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педагоги-організатори (1ставка),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F2A6F226-67C5-4D53-A053-E6A5255D8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881476"/>
              </p:ext>
            </p:extLst>
          </p:nvPr>
        </p:nvGraphicFramePr>
        <p:xfrm>
          <a:off x="1371600" y="2159876"/>
          <a:ext cx="8765628" cy="449513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33268">
                  <a:extLst>
                    <a:ext uri="{9D8B030D-6E8A-4147-A177-3AD203B41FA5}">
                      <a16:colId xmlns:a16="http://schemas.microsoft.com/office/drawing/2014/main" val="1800284451"/>
                    </a:ext>
                  </a:extLst>
                </a:gridCol>
                <a:gridCol w="1041920">
                  <a:extLst>
                    <a:ext uri="{9D8B030D-6E8A-4147-A177-3AD203B41FA5}">
                      <a16:colId xmlns:a16="http://schemas.microsoft.com/office/drawing/2014/main" val="1471685047"/>
                    </a:ext>
                  </a:extLst>
                </a:gridCol>
                <a:gridCol w="832795">
                  <a:extLst>
                    <a:ext uri="{9D8B030D-6E8A-4147-A177-3AD203B41FA5}">
                      <a16:colId xmlns:a16="http://schemas.microsoft.com/office/drawing/2014/main" val="4190107498"/>
                    </a:ext>
                  </a:extLst>
                </a:gridCol>
                <a:gridCol w="666235">
                  <a:extLst>
                    <a:ext uri="{9D8B030D-6E8A-4147-A177-3AD203B41FA5}">
                      <a16:colId xmlns:a16="http://schemas.microsoft.com/office/drawing/2014/main" val="457665552"/>
                    </a:ext>
                  </a:extLst>
                </a:gridCol>
                <a:gridCol w="499677">
                  <a:extLst>
                    <a:ext uri="{9D8B030D-6E8A-4147-A177-3AD203B41FA5}">
                      <a16:colId xmlns:a16="http://schemas.microsoft.com/office/drawing/2014/main" val="3073718712"/>
                    </a:ext>
                  </a:extLst>
                </a:gridCol>
                <a:gridCol w="502454">
                  <a:extLst>
                    <a:ext uri="{9D8B030D-6E8A-4147-A177-3AD203B41FA5}">
                      <a16:colId xmlns:a16="http://schemas.microsoft.com/office/drawing/2014/main" val="950855429"/>
                    </a:ext>
                  </a:extLst>
                </a:gridCol>
                <a:gridCol w="502454">
                  <a:extLst>
                    <a:ext uri="{9D8B030D-6E8A-4147-A177-3AD203B41FA5}">
                      <a16:colId xmlns:a16="http://schemas.microsoft.com/office/drawing/2014/main" val="1730045256"/>
                    </a:ext>
                  </a:extLst>
                </a:gridCol>
                <a:gridCol w="562598">
                  <a:extLst>
                    <a:ext uri="{9D8B030D-6E8A-4147-A177-3AD203B41FA5}">
                      <a16:colId xmlns:a16="http://schemas.microsoft.com/office/drawing/2014/main" val="51364457"/>
                    </a:ext>
                  </a:extLst>
                </a:gridCol>
                <a:gridCol w="786527">
                  <a:extLst>
                    <a:ext uri="{9D8B030D-6E8A-4147-A177-3AD203B41FA5}">
                      <a16:colId xmlns:a16="http://schemas.microsoft.com/office/drawing/2014/main" val="321485932"/>
                    </a:ext>
                  </a:extLst>
                </a:gridCol>
                <a:gridCol w="918850">
                  <a:extLst>
                    <a:ext uri="{9D8B030D-6E8A-4147-A177-3AD203B41FA5}">
                      <a16:colId xmlns:a16="http://schemas.microsoft.com/office/drawing/2014/main" val="2552130671"/>
                    </a:ext>
                  </a:extLst>
                </a:gridCol>
                <a:gridCol w="918850">
                  <a:extLst>
                    <a:ext uri="{9D8B030D-6E8A-4147-A177-3AD203B41FA5}">
                      <a16:colId xmlns:a16="http://schemas.microsoft.com/office/drawing/2014/main" val="1569520179"/>
                    </a:ext>
                  </a:extLst>
                </a:gridCol>
              </a:tblGrid>
              <a:tr h="27525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Навчальний рік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Всього вчителів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Освіта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Кваліфікаційна категорія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Звання та нагороди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69801"/>
                  </a:ext>
                </a:extLst>
              </a:tr>
              <a:tr h="130484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 освіта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Н.вища освіта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 катег.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І  катег.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ІІ катег.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спеціаліст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Старший       учитель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Вчитель -    методист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405782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698873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725328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280717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74554"/>
                  </a:ext>
                </a:extLst>
              </a:tr>
              <a:tr h="569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2023 - 2024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17+2 сумісники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278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009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1586</Words>
  <Application>Microsoft Office PowerPoint</Application>
  <PresentationFormat>Широкий екран</PresentationFormat>
  <Paragraphs>436</Paragraphs>
  <Slides>20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32</cp:revision>
  <dcterms:created xsi:type="dcterms:W3CDTF">2024-06-22T04:02:48Z</dcterms:created>
  <dcterms:modified xsi:type="dcterms:W3CDTF">2024-06-28T18:20:32Z</dcterms:modified>
</cp:coreProperties>
</file>