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413198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412392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25746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189543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162762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162D946-942E-4E77-BE6F-2F456DC11635}" type="datetimeFigureOut">
              <a:rPr lang="en-US" smtClean="0"/>
              <a:t>4/12/2024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215131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162D946-942E-4E77-BE6F-2F456DC11635}" type="datetimeFigureOut">
              <a:rPr lang="en-US" smtClean="0"/>
              <a:t>4/12/2024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381236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162D946-942E-4E77-BE6F-2F456DC11635}" type="datetimeFigureOut">
              <a:rPr lang="en-US" smtClean="0"/>
              <a:t>4/12/2024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70247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62D946-942E-4E77-BE6F-2F456DC11635}" type="datetimeFigureOut">
              <a:rPr lang="en-US" smtClean="0"/>
              <a:t>4/12/2024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229787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2D946-942E-4E77-BE6F-2F456DC11635}" type="datetimeFigureOut">
              <a:rPr lang="en-US" smtClean="0"/>
              <a:t>4/12/2024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78522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2D946-942E-4E77-BE6F-2F456DC11635}" type="datetimeFigureOut">
              <a:rPr lang="en-US" smtClean="0"/>
              <a:t>4/12/2024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87EDA2A-DD8B-4831-BB94-CC0FED977C93}" type="slidenum">
              <a:rPr lang="en-US" smtClean="0"/>
              <a:t>‹#›</a:t>
            </a:fld>
            <a:endParaRPr lang="en-US"/>
          </a:p>
        </p:txBody>
      </p:sp>
    </p:spTree>
    <p:extLst>
      <p:ext uri="{BB962C8B-B14F-4D97-AF65-F5344CB8AC3E}">
        <p14:creationId xmlns:p14="http://schemas.microsoft.com/office/powerpoint/2010/main" val="19782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2D946-942E-4E77-BE6F-2F456DC11635}" type="datetimeFigureOut">
              <a:rPr lang="en-US" smtClean="0"/>
              <a:t>4/12/2024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EDA2A-DD8B-4831-BB94-CC0FED977C93}" type="slidenum">
              <a:rPr lang="en-US" smtClean="0"/>
              <a:t>‹#›</a:t>
            </a:fld>
            <a:endParaRPr lang="en-US"/>
          </a:p>
        </p:txBody>
      </p:sp>
    </p:spTree>
    <p:extLst>
      <p:ext uri="{BB962C8B-B14F-4D97-AF65-F5344CB8AC3E}">
        <p14:creationId xmlns:p14="http://schemas.microsoft.com/office/powerpoint/2010/main" val="254490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75456"/>
            <a:ext cx="9324528" cy="7704856"/>
          </a:xfrm>
          <a:blipFill>
            <a:blip r:embed="rId2"/>
            <a:tile tx="0" ty="0" sx="100000" sy="100000" flip="none" algn="tl"/>
          </a:blipFill>
        </p:spPr>
        <p:txBody>
          <a:bodyPr>
            <a:noAutofit/>
          </a:bodyPr>
          <a:lstStyle/>
          <a:p>
            <a:r>
              <a:rPr lang="uk-UA" sz="3600" b="1" dirty="0" smtClean="0">
                <a:latin typeface="Times New Roman" pitchFamily="18" charset="0"/>
                <a:cs typeface="Times New Roman" pitchFamily="18" charset="0"/>
              </a:rPr>
              <a:t>«Країна дитячих взаємин. Світ загадкової мандали»</a:t>
            </a:r>
            <a:br>
              <a:rPr lang="uk-UA" sz="3600" b="1" dirty="0" smtClean="0">
                <a:latin typeface="Times New Roman" pitchFamily="18" charset="0"/>
                <a:cs typeface="Times New Roman" pitchFamily="18" charset="0"/>
              </a:rPr>
            </a:br>
            <a:r>
              <a:rPr lang="uk-UA" sz="3600" i="1" dirty="0" smtClean="0">
                <a:latin typeface="Times New Roman" pitchFamily="18" charset="0"/>
                <a:cs typeface="Times New Roman" pitchFamily="18" charset="0"/>
              </a:rPr>
              <a:t>(подолання у дітей старшого дошкільного віку (5-6 років) проблемних форм комунікативних взаємин з однолітками: агресивності, сором'язливості, вразливості)</a:t>
            </a:r>
            <a:br>
              <a:rPr lang="uk-UA" sz="3600" i="1"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r>
              <a:rPr lang="uk-UA" sz="3600" dirty="0">
                <a:latin typeface="Times New Roman" pitchFamily="18" charset="0"/>
                <a:cs typeface="Times New Roman" pitchFamily="18" charset="0"/>
              </a:rPr>
              <a:t/>
            </a:r>
            <a:br>
              <a:rPr lang="uk-UA" sz="3600" dirty="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627784" y="4437112"/>
            <a:ext cx="6526679" cy="1752600"/>
          </a:xfrm>
        </p:spPr>
        <p:txBody>
          <a:bodyPr>
            <a:normAutofit fontScale="25000" lnSpcReduction="20000"/>
          </a:bodyPr>
          <a:lstStyle/>
          <a:p>
            <a:endParaRPr lang="uk-UA" sz="2000" b="1" dirty="0" smtClean="0">
              <a:latin typeface="Times New Roman" pitchFamily="18" charset="0"/>
              <a:cs typeface="Times New Roman" pitchFamily="18" charset="0"/>
            </a:endParaRPr>
          </a:p>
          <a:p>
            <a:endParaRPr lang="uk-UA" sz="2000" b="1" dirty="0">
              <a:latin typeface="Times New Roman" pitchFamily="18" charset="0"/>
              <a:cs typeface="Times New Roman" pitchFamily="18" charset="0"/>
            </a:endParaRPr>
          </a:p>
          <a:p>
            <a:r>
              <a:rPr lang="uk-UA" sz="8000" b="1" dirty="0" smtClean="0">
                <a:solidFill>
                  <a:schemeClr val="tx1"/>
                </a:solidFill>
                <a:latin typeface="Times New Roman" pitchFamily="18" charset="0"/>
                <a:cs typeface="Times New Roman" pitchFamily="18" charset="0"/>
              </a:rPr>
              <a:t> Автор:</a:t>
            </a:r>
          </a:p>
          <a:p>
            <a:r>
              <a:rPr lang="uk-UA" sz="8000" b="1" dirty="0">
                <a:solidFill>
                  <a:schemeClr val="tx1"/>
                </a:solidFill>
                <a:latin typeface="Times New Roman" pitchFamily="18" charset="0"/>
                <a:cs typeface="Times New Roman" pitchFamily="18" charset="0"/>
              </a:rPr>
              <a:t> </a:t>
            </a:r>
            <a:r>
              <a:rPr lang="uk-UA" sz="8000" b="1" dirty="0" smtClean="0">
                <a:solidFill>
                  <a:schemeClr val="tx1"/>
                </a:solidFill>
                <a:latin typeface="Times New Roman" pitchFamily="18" charset="0"/>
                <a:cs typeface="Times New Roman" pitchFamily="18" charset="0"/>
              </a:rPr>
              <a:t>                                   Козак Наталія Степанівна                                          </a:t>
            </a:r>
          </a:p>
          <a:p>
            <a:r>
              <a:rPr lang="uk-UA" sz="8000" b="1" dirty="0">
                <a:solidFill>
                  <a:schemeClr val="tx1"/>
                </a:solidFill>
                <a:latin typeface="Times New Roman" pitchFamily="18" charset="0"/>
                <a:cs typeface="Times New Roman" pitchFamily="18" charset="0"/>
              </a:rPr>
              <a:t> </a:t>
            </a:r>
            <a:r>
              <a:rPr lang="uk-UA" sz="8000" b="1" dirty="0" smtClean="0">
                <a:solidFill>
                  <a:schemeClr val="tx1"/>
                </a:solidFill>
                <a:latin typeface="Times New Roman" pitchFamily="18" charset="0"/>
                <a:cs typeface="Times New Roman" pitchFamily="18" charset="0"/>
              </a:rPr>
              <a:t>                                 практичний психолог ЗДО </a:t>
            </a:r>
            <a:r>
              <a:rPr lang="uk-UA" sz="8000" b="1" dirty="0" err="1" smtClean="0">
                <a:solidFill>
                  <a:schemeClr val="tx1"/>
                </a:solidFill>
                <a:latin typeface="Times New Roman" pitchFamily="18" charset="0"/>
                <a:cs typeface="Times New Roman" pitchFamily="18" charset="0"/>
              </a:rPr>
              <a:t>я-с</a:t>
            </a:r>
            <a:r>
              <a:rPr lang="uk-UA" sz="8000" b="1" dirty="0" smtClean="0">
                <a:solidFill>
                  <a:schemeClr val="tx1"/>
                </a:solidFill>
                <a:latin typeface="Times New Roman" pitchFamily="18" charset="0"/>
                <a:cs typeface="Times New Roman" pitchFamily="18" charset="0"/>
              </a:rPr>
              <a:t> №16</a:t>
            </a:r>
          </a:p>
          <a:p>
            <a:r>
              <a:rPr lang="uk-UA" sz="8000" b="1" dirty="0" smtClean="0">
                <a:solidFill>
                  <a:schemeClr val="tx1"/>
                </a:solidFill>
                <a:latin typeface="Times New Roman" pitchFamily="18" charset="0"/>
                <a:cs typeface="Times New Roman" pitchFamily="18" charset="0"/>
              </a:rPr>
              <a:t>                                         Червоноградської міської ради</a:t>
            </a:r>
            <a:endParaRPr lang="en-US" sz="8000" b="1"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21276"/>
            <a:ext cx="2682772" cy="2891432"/>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4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387185"/>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r>
              <a:rPr lang="uk-UA" sz="4000" b="1" dirty="0">
                <a:latin typeface="Times New Roman" pitchFamily="18" charset="0"/>
                <a:cs typeface="Times New Roman" pitchFamily="18" charset="0"/>
              </a:rPr>
              <a:t> </a:t>
            </a:r>
            <a:r>
              <a:rPr lang="uk-UA" sz="4000" b="1" dirty="0" smtClean="0">
                <a:latin typeface="Times New Roman" pitchFamily="18" charset="0"/>
                <a:cs typeface="Times New Roman" pitchFamily="18" charset="0"/>
              </a:rPr>
              <a:t>    </a:t>
            </a:r>
          </a:p>
          <a:p>
            <a:pPr algn="ctr"/>
            <a:r>
              <a:rPr lang="uk-UA" sz="4000" b="1" dirty="0">
                <a:latin typeface="Times New Roman" pitchFamily="18" charset="0"/>
                <a:cs typeface="Times New Roman" pitchFamily="18" charset="0"/>
              </a:rPr>
              <a:t> </a:t>
            </a:r>
            <a:r>
              <a:rPr lang="uk-UA" sz="4000" b="1" dirty="0" smtClean="0">
                <a:latin typeface="Times New Roman" pitchFamily="18" charset="0"/>
                <a:cs typeface="Times New Roman" pitchFamily="18" charset="0"/>
              </a:rPr>
              <a:t>      Головна </a:t>
            </a:r>
            <a:r>
              <a:rPr lang="uk-UA" sz="4000" b="1" dirty="0">
                <a:latin typeface="Times New Roman" pitchFamily="18" charset="0"/>
                <a:cs typeface="Times New Roman" pitchFamily="18" charset="0"/>
              </a:rPr>
              <a:t>мета програми </a:t>
            </a:r>
            <a:r>
              <a:rPr lang="uk-UA" sz="4000" b="1" dirty="0" smtClean="0">
                <a:latin typeface="Times New Roman" pitchFamily="18" charset="0"/>
                <a:cs typeface="Times New Roman" pitchFamily="18" charset="0"/>
              </a:rPr>
              <a:t>      «</a:t>
            </a:r>
            <a:r>
              <a:rPr lang="uk-UA" sz="4000" b="1" dirty="0">
                <a:latin typeface="Times New Roman" pitchFamily="18" charset="0"/>
                <a:cs typeface="Times New Roman" pitchFamily="18" charset="0"/>
              </a:rPr>
              <a:t>Країна дитячих взаємин»</a:t>
            </a:r>
            <a:r>
              <a:rPr lang="uk-UA" sz="4000" dirty="0">
                <a:latin typeface="Times New Roman" pitchFamily="18" charset="0"/>
                <a:cs typeface="Times New Roman" pitchFamily="18" charset="0"/>
              </a:rPr>
              <a:t> </a:t>
            </a:r>
          </a:p>
          <a:p>
            <a:pPr lvl="0"/>
            <a:endParaRPr lang="uk-UA" sz="4000" dirty="0" smtClean="0">
              <a:latin typeface="Times New Roman" pitchFamily="18" charset="0"/>
              <a:cs typeface="Times New Roman" pitchFamily="18" charset="0"/>
            </a:endParaRPr>
          </a:p>
          <a:p>
            <a:pPr lvl="0"/>
            <a:endParaRPr lang="uk-UA" sz="4000" dirty="0" smtClean="0">
              <a:latin typeface="Times New Roman" pitchFamily="18" charset="0"/>
              <a:cs typeface="Times New Roman" pitchFamily="18" charset="0"/>
            </a:endParaRPr>
          </a:p>
          <a:p>
            <a:pPr lvl="0"/>
            <a:endParaRPr lang="uk-UA" sz="4000" dirty="0">
              <a:latin typeface="Times New Roman" pitchFamily="18" charset="0"/>
              <a:cs typeface="Times New Roman" pitchFamily="18" charset="0"/>
            </a:endParaRPr>
          </a:p>
          <a:p>
            <a:pPr lvl="0"/>
            <a:r>
              <a:rPr lang="uk-UA" sz="2800" dirty="0" smtClean="0">
                <a:latin typeface="Times New Roman" pitchFamily="18" charset="0"/>
                <a:cs typeface="Times New Roman" pitchFamily="18" charset="0"/>
              </a:rPr>
              <a:t>1. Створення </a:t>
            </a:r>
            <a:r>
              <a:rPr lang="uk-UA" sz="2800" dirty="0">
                <a:latin typeface="Times New Roman" pitchFamily="18" charset="0"/>
                <a:cs typeface="Times New Roman" pitchFamily="18" charset="0"/>
              </a:rPr>
              <a:t>позитивного емоційного настрою та доброзичливої атмосфери  у  групах дітей старшого дошкільного віку.</a:t>
            </a:r>
          </a:p>
          <a:p>
            <a:pPr lvl="0"/>
            <a:r>
              <a:rPr lang="uk-UA" sz="2800" dirty="0" smtClean="0">
                <a:latin typeface="Times New Roman" pitchFamily="18" charset="0"/>
                <a:cs typeface="Times New Roman" pitchFamily="18" charset="0"/>
              </a:rPr>
              <a:t>2. Розвивати </a:t>
            </a:r>
            <a:r>
              <a:rPr lang="uk-UA" sz="2800" dirty="0">
                <a:latin typeface="Times New Roman" pitchFamily="18" charset="0"/>
                <a:cs typeface="Times New Roman" pitchFamily="18" charset="0"/>
              </a:rPr>
              <a:t>у дітей старшого дошкільного віку навички спілкування і </a:t>
            </a:r>
            <a:r>
              <a:rPr lang="uk-UA" sz="2800" dirty="0" smtClean="0">
                <a:latin typeface="Times New Roman" pitchFamily="18" charset="0"/>
                <a:cs typeface="Times New Roman" pitchFamily="18" charset="0"/>
              </a:rPr>
              <a:t>розв'язання </a:t>
            </a:r>
            <a:r>
              <a:rPr lang="uk-UA" sz="2800" dirty="0">
                <a:latin typeface="Times New Roman" pitchFamily="18" charset="0"/>
                <a:cs typeface="Times New Roman" pitchFamily="18" charset="0"/>
              </a:rPr>
              <a:t>конфліктних ситуацій.</a:t>
            </a:r>
          </a:p>
          <a:p>
            <a:pPr lvl="0"/>
            <a:r>
              <a:rPr lang="uk-UA" sz="2800" dirty="0" smtClean="0">
                <a:latin typeface="Times New Roman" pitchFamily="18" charset="0"/>
                <a:cs typeface="Times New Roman" pitchFamily="18" charset="0"/>
              </a:rPr>
              <a:t>3. Формування </a:t>
            </a:r>
            <a:r>
              <a:rPr lang="uk-UA" sz="2800" dirty="0">
                <a:latin typeface="Times New Roman" pitchFamily="18" charset="0"/>
                <a:cs typeface="Times New Roman" pitchFamily="18" charset="0"/>
              </a:rPr>
              <a:t>соціальних емоцій.</a:t>
            </a:r>
          </a:p>
          <a:p>
            <a:pPr lvl="0"/>
            <a:r>
              <a:rPr lang="uk-UA" sz="2800" dirty="0" smtClean="0">
                <a:latin typeface="Times New Roman" pitchFamily="18" charset="0"/>
                <a:cs typeface="Times New Roman" pitchFamily="18" charset="0"/>
              </a:rPr>
              <a:t>4. Розвиток </a:t>
            </a:r>
            <a:r>
              <a:rPr lang="uk-UA" sz="2800" dirty="0">
                <a:latin typeface="Times New Roman" pitchFamily="18" charset="0"/>
                <a:cs typeface="Times New Roman" pitchFamily="18" charset="0"/>
              </a:rPr>
              <a:t>комунікативних навичок.</a:t>
            </a:r>
          </a:p>
          <a:p>
            <a:pPr lvl="0"/>
            <a:r>
              <a:rPr lang="uk-UA" sz="2800" dirty="0" smtClean="0">
                <a:latin typeface="Times New Roman" pitchFamily="18" charset="0"/>
                <a:cs typeface="Times New Roman" pitchFamily="18" charset="0"/>
              </a:rPr>
              <a:t>5. Формування </a:t>
            </a:r>
            <a:r>
              <a:rPr lang="uk-UA" sz="2800" dirty="0">
                <a:latin typeface="Times New Roman" pitchFamily="18" charset="0"/>
                <a:cs typeface="Times New Roman" pitchFamily="18" charset="0"/>
              </a:rPr>
              <a:t>адекватної самооцінки.</a:t>
            </a:r>
          </a:p>
          <a:p>
            <a:pPr lvl="0"/>
            <a:r>
              <a:rPr lang="uk-UA" sz="2800" dirty="0" smtClean="0">
                <a:latin typeface="Times New Roman" pitchFamily="18" charset="0"/>
                <a:cs typeface="Times New Roman" pitchFamily="18" charset="0"/>
              </a:rPr>
              <a:t>6. Навчання </a:t>
            </a:r>
            <a:r>
              <a:rPr lang="uk-UA" sz="2800" dirty="0">
                <a:latin typeface="Times New Roman" pitchFamily="18" charset="0"/>
                <a:cs typeface="Times New Roman" pitchFamily="18" charset="0"/>
              </a:rPr>
              <a:t>уміння переживання однолітка та допомога йому в ігровій та реальній взаємодії.</a:t>
            </a:r>
          </a:p>
          <a:p>
            <a:pPr lvl="0"/>
            <a:r>
              <a:rPr lang="uk-UA" sz="2800" dirty="0" smtClean="0">
                <a:latin typeface="Times New Roman" pitchFamily="18" charset="0"/>
                <a:cs typeface="Times New Roman" pitchFamily="18" charset="0"/>
              </a:rPr>
              <a:t>7.Підвищувати </a:t>
            </a:r>
            <a:r>
              <a:rPr lang="uk-UA" sz="2800" dirty="0">
                <a:latin typeface="Times New Roman" pitchFamily="18" charset="0"/>
                <a:cs typeface="Times New Roman" pitchFamily="18" charset="0"/>
              </a:rPr>
              <a:t>рівень самоконтролю емоційного стану, навчати прийомів </a:t>
            </a:r>
            <a:r>
              <a:rPr lang="uk-UA" sz="2800" dirty="0" err="1" smtClean="0">
                <a:latin typeface="Times New Roman" pitchFamily="18" charset="0"/>
                <a:cs typeface="Times New Roman" pitchFamily="18" charset="0"/>
              </a:rPr>
              <a:t>саморелаксації</a:t>
            </a:r>
            <a:r>
              <a:rPr lang="uk-UA" sz="2800" dirty="0">
                <a:latin typeface="Times New Roman" pitchFamily="18" charset="0"/>
                <a:cs typeface="Times New Roman" pitchFamily="18" charset="0"/>
              </a:rPr>
              <a:t>, зняття </a:t>
            </a: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напруження.</a:t>
            </a:r>
          </a:p>
          <a:p>
            <a:r>
              <a:rPr lang="uk-UA" sz="2800" dirty="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779912" y="1835961"/>
            <a:ext cx="1863651" cy="186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75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494085"/>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r>
              <a:rPr lang="uk-UA" sz="4000" b="1" dirty="0" smtClean="0"/>
              <a:t>                      </a:t>
            </a:r>
            <a:r>
              <a:rPr lang="uk-UA" sz="4000" b="1" dirty="0" smtClean="0">
                <a:latin typeface="Times New Roman" pitchFamily="18" charset="0"/>
                <a:cs typeface="Times New Roman" pitchFamily="18" charset="0"/>
              </a:rPr>
              <a:t>Форми </a:t>
            </a:r>
            <a:r>
              <a:rPr lang="uk-UA" sz="4000" b="1" dirty="0">
                <a:latin typeface="Times New Roman" pitchFamily="18" charset="0"/>
                <a:cs typeface="Times New Roman" pitchFamily="18" charset="0"/>
              </a:rPr>
              <a:t>та методи роботи, що сприяють виконанню програми</a:t>
            </a:r>
            <a:r>
              <a:rPr lang="uk-UA" sz="4000" b="1" dirty="0" smtClean="0">
                <a:latin typeface="Times New Roman" pitchFamily="18" charset="0"/>
                <a:cs typeface="Times New Roman" pitchFamily="18" charset="0"/>
              </a:rPr>
              <a:t>:</a:t>
            </a:r>
            <a:endParaRPr lang="uk-UA" sz="2800" dirty="0" smtClean="0">
              <a:latin typeface="Times New Roman" pitchFamily="18" charset="0"/>
              <a:cs typeface="Times New Roman" pitchFamily="18" charset="0"/>
            </a:endParaRPr>
          </a:p>
          <a:p>
            <a:r>
              <a:rPr lang="uk-UA" sz="2800" dirty="0" smtClean="0">
                <a:latin typeface="Times New Roman" pitchFamily="18" charset="0"/>
                <a:cs typeface="Times New Roman" pitchFamily="18" charset="0"/>
              </a:rPr>
              <a:t>1</a:t>
            </a:r>
            <a:r>
              <a:rPr lang="uk-UA" sz="2800" dirty="0">
                <a:latin typeface="Times New Roman" pitchFamily="18" charset="0"/>
                <a:cs typeface="Times New Roman" pitchFamily="18" charset="0"/>
              </a:rPr>
              <a:t>. Роздуми (бесіди) над етичними проблемами.</a:t>
            </a:r>
          </a:p>
          <a:p>
            <a:r>
              <a:rPr lang="uk-UA" sz="2800" dirty="0">
                <a:latin typeface="Times New Roman" pitchFamily="18" charset="0"/>
                <a:cs typeface="Times New Roman" pitchFamily="18" charset="0"/>
              </a:rPr>
              <a:t>2. </a:t>
            </a:r>
            <a:r>
              <a:rPr lang="uk-UA" sz="2800" dirty="0" err="1">
                <a:latin typeface="Times New Roman" pitchFamily="18" charset="0"/>
                <a:cs typeface="Times New Roman" pitchFamily="18" charset="0"/>
              </a:rPr>
              <a:t>Драмотерапія</a:t>
            </a:r>
            <a:r>
              <a:rPr lang="uk-UA" sz="2800" dirty="0">
                <a:latin typeface="Times New Roman" pitchFamily="18" charset="0"/>
                <a:cs typeface="Times New Roman" pitchFamily="18" charset="0"/>
              </a:rPr>
              <a:t> (рольове програвання ситуацій).</a:t>
            </a:r>
          </a:p>
          <a:p>
            <a:r>
              <a:rPr lang="uk-UA" sz="2800" dirty="0">
                <a:latin typeface="Times New Roman" pitchFamily="18" charset="0"/>
                <a:cs typeface="Times New Roman" pitchFamily="18" charset="0"/>
              </a:rPr>
              <a:t>3. Вправи на самопізнання та пізнання однолітків .</a:t>
            </a:r>
          </a:p>
          <a:p>
            <a:r>
              <a:rPr lang="uk-UA" sz="2800" dirty="0">
                <a:latin typeface="Times New Roman" pitchFamily="18" charset="0"/>
                <a:cs typeface="Times New Roman" pitchFamily="18" charset="0"/>
              </a:rPr>
              <a:t>4.Психогімнастика (етюди, пантоміма, міміка) для відтворення окремих (проблемних) форм відносин з однолітками .</a:t>
            </a:r>
          </a:p>
          <a:p>
            <a:r>
              <a:rPr lang="uk-UA" sz="2800" dirty="0">
                <a:latin typeface="Times New Roman" pitchFamily="18" charset="0"/>
                <a:cs typeface="Times New Roman" pitchFamily="18" charset="0"/>
              </a:rPr>
              <a:t>5. Графічні тести.</a:t>
            </a:r>
          </a:p>
          <a:p>
            <a:r>
              <a:rPr lang="uk-UA" sz="2800" dirty="0" smtClean="0">
                <a:latin typeface="Times New Roman" pitchFamily="18" charset="0"/>
                <a:cs typeface="Times New Roman" pitchFamily="18" charset="0"/>
              </a:rPr>
              <a:t>6</a:t>
            </a:r>
            <a:r>
              <a:rPr lang="uk-UA" sz="2800" dirty="0">
                <a:latin typeface="Times New Roman" pitchFamily="18" charset="0"/>
                <a:cs typeface="Times New Roman" pitchFamily="18" charset="0"/>
              </a:rPr>
              <a:t>. Тематичне та вільне малювання.</a:t>
            </a:r>
          </a:p>
          <a:p>
            <a:r>
              <a:rPr lang="uk-UA" sz="2800" dirty="0" smtClean="0">
                <a:latin typeface="Times New Roman" pitchFamily="18" charset="0"/>
                <a:cs typeface="Times New Roman" pitchFamily="18" charset="0"/>
              </a:rPr>
              <a:t>7.Мандалотерапія</a:t>
            </a:r>
            <a:r>
              <a:rPr lang="uk-UA" sz="2800" dirty="0">
                <a:latin typeface="Times New Roman" pitchFamily="18" charset="0"/>
                <a:cs typeface="Times New Roman" pitchFamily="18" charset="0"/>
              </a:rPr>
              <a:t>.</a:t>
            </a:r>
          </a:p>
          <a:p>
            <a:r>
              <a:rPr lang="uk-UA" sz="2800" dirty="0" smtClean="0">
                <a:latin typeface="Times New Roman" pitchFamily="18" charset="0"/>
                <a:cs typeface="Times New Roman" pitchFamily="18" charset="0"/>
              </a:rPr>
              <a:t>8</a:t>
            </a:r>
            <a:r>
              <a:rPr lang="uk-UA" sz="2800" dirty="0">
                <a:latin typeface="Times New Roman" pitchFamily="18" charset="0"/>
                <a:cs typeface="Times New Roman" pitchFamily="18" charset="0"/>
              </a:rPr>
              <a:t>. Рухлива ігрова терапія.</a:t>
            </a:r>
          </a:p>
          <a:p>
            <a:r>
              <a:rPr lang="uk-UA" sz="2800" dirty="0" smtClean="0">
                <a:latin typeface="Times New Roman" pitchFamily="18" charset="0"/>
                <a:cs typeface="Times New Roman" pitchFamily="18" charset="0"/>
              </a:rPr>
              <a:t>9</a:t>
            </a: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Психогімнастика</a:t>
            </a:r>
            <a:r>
              <a:rPr lang="uk-UA" sz="2800" dirty="0">
                <a:latin typeface="Times New Roman" pitchFamily="18" charset="0"/>
                <a:cs typeface="Times New Roman" pitchFamily="18" charset="0"/>
              </a:rPr>
              <a:t>.</a:t>
            </a:r>
          </a:p>
          <a:p>
            <a:r>
              <a:rPr lang="uk-UA" sz="2800" dirty="0" smtClean="0">
                <a:latin typeface="Times New Roman" pitchFamily="18" charset="0"/>
                <a:cs typeface="Times New Roman" pitchFamily="18" charset="0"/>
              </a:rPr>
              <a:t>10</a:t>
            </a:r>
            <a:r>
              <a:rPr lang="uk-UA" sz="2800" dirty="0">
                <a:latin typeface="Times New Roman" pitchFamily="18" charset="0"/>
                <a:cs typeface="Times New Roman" pitchFamily="18" charset="0"/>
              </a:rPr>
              <a:t>. Релаксація (прийоми само розслаблення).</a:t>
            </a:r>
          </a:p>
        </p:txBody>
      </p:sp>
      <p:pic>
        <p:nvPicPr>
          <p:cNvPr id="1026" name="Picture 2"/>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156176" y="3501008"/>
            <a:ext cx="2736304" cy="2736304"/>
          </a:xfrm>
          <a:prstGeom prst="roundRect">
            <a:avLst>
              <a:gd name="adj" fmla="val 8594"/>
            </a:avLst>
          </a:prstGeom>
          <a:solidFill>
            <a:srgbClr val="FFFFFF">
              <a:shade val="85000"/>
            </a:srgbClr>
          </a:solidFill>
          <a:ln>
            <a:noFill/>
          </a:ln>
          <a:effectLst>
            <a:glow rad="228600">
              <a:schemeClr val="accent2">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2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9" y="6795"/>
            <a:ext cx="9144000" cy="7048083"/>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pPr algn="ctr"/>
            <a:r>
              <a:rPr lang="uk-UA" sz="4800" b="1" dirty="0" smtClean="0">
                <a:latin typeface="Times New Roman" pitchFamily="18" charset="0"/>
                <a:cs typeface="Times New Roman" pitchFamily="18" charset="0"/>
              </a:rPr>
              <a:t>                                                  Організація занять</a:t>
            </a:r>
          </a:p>
          <a:p>
            <a:pPr algn="ctr"/>
            <a:endParaRPr lang="uk-UA" sz="4800" dirty="0" smtClean="0">
              <a:latin typeface="Times New Roman" pitchFamily="18" charset="0"/>
              <a:cs typeface="Times New Roman" pitchFamily="18" charset="0"/>
            </a:endParaRPr>
          </a:p>
          <a:p>
            <a:pPr algn="just"/>
            <a:r>
              <a:rPr lang="uk-UA" sz="2800" dirty="0" smtClean="0">
                <a:latin typeface="Times New Roman" pitchFamily="18" charset="0"/>
                <a:cs typeface="Times New Roman" pitchFamily="18" charset="0"/>
              </a:rPr>
              <a:t>Заняття </a:t>
            </a:r>
            <a:r>
              <a:rPr lang="uk-UA" sz="2800" dirty="0">
                <a:latin typeface="Times New Roman" pitchFamily="18" charset="0"/>
                <a:cs typeface="Times New Roman" pitchFamily="18" charset="0"/>
              </a:rPr>
              <a:t>проводяться з підгрупою дітей (до семи осіб) 1 раз на тиждень. Термін проведення : вересень – лютий.</a:t>
            </a:r>
          </a:p>
          <a:p>
            <a:pPr algn="just"/>
            <a:r>
              <a:rPr lang="uk-UA" sz="2800" dirty="0">
                <a:latin typeface="Times New Roman" pitchFamily="18" charset="0"/>
                <a:cs typeface="Times New Roman" pitchFamily="18" charset="0"/>
              </a:rPr>
              <a:t>Заняття проводяться в першій половині дня.</a:t>
            </a:r>
          </a:p>
          <a:p>
            <a:pPr algn="just"/>
            <a:r>
              <a:rPr lang="uk-UA" sz="2800" dirty="0">
                <a:latin typeface="Times New Roman" pitchFamily="18" charset="0"/>
                <a:cs typeface="Times New Roman" pitchFamily="18" charset="0"/>
              </a:rPr>
              <a:t>Тривалість заняття </a:t>
            </a:r>
            <a:r>
              <a:rPr lang="uk-UA" sz="2800" dirty="0" smtClean="0">
                <a:latin typeface="Times New Roman" pitchFamily="18" charset="0"/>
                <a:cs typeface="Times New Roman" pitchFamily="18" charset="0"/>
              </a:rPr>
              <a:t>25-30 </a:t>
            </a:r>
            <a:r>
              <a:rPr lang="uk-UA" sz="2800" dirty="0">
                <a:latin typeface="Times New Roman" pitchFamily="18" charset="0"/>
                <a:cs typeface="Times New Roman" pitchFamily="18" charset="0"/>
              </a:rPr>
              <a:t>хвилин.</a:t>
            </a:r>
          </a:p>
          <a:p>
            <a:pPr algn="just"/>
            <a:r>
              <a:rPr lang="uk-UA" sz="2800" dirty="0">
                <a:latin typeface="Times New Roman" pitchFamily="18" charset="0"/>
                <a:cs typeface="Times New Roman" pitchFamily="18" charset="0"/>
              </a:rPr>
              <a:t>В окремих випадках заняття можуть продовжуватись до академічної години, якщо вони включають творчу діяльність. Тривалість заняття залежить від  уваги дітей. За психологом     (вихователем, вчителем) залишається право на зміну, послідовність вивчення тем, їх розширення чи ущільнення з врахуванням рівня підготовленості, індивідуальних потреб і можливостей дітей.</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0002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00"/>
            <a:ext cx="9149281" cy="6986528"/>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pPr algn="ctr"/>
            <a:r>
              <a:rPr lang="uk-UA" sz="2800" dirty="0">
                <a:latin typeface="Times New Roman" pitchFamily="18" charset="0"/>
                <a:cs typeface="Times New Roman" pitchFamily="18" charset="0"/>
              </a:rPr>
              <a:t> </a:t>
            </a:r>
            <a:r>
              <a:rPr lang="uk-UA" sz="2800" dirty="0" smtClean="0">
                <a:latin typeface="Times New Roman" pitchFamily="18" charset="0"/>
                <a:cs typeface="Times New Roman" pitchFamily="18" charset="0"/>
              </a:rPr>
              <a:t>        </a:t>
            </a:r>
            <a:r>
              <a:rPr lang="uk-UA" sz="2800" b="1" cap="all" dirty="0" smtClean="0">
                <a:latin typeface="Times New Roman" pitchFamily="18" charset="0"/>
                <a:cs typeface="Times New Roman" pitchFamily="18" charset="0"/>
              </a:rPr>
              <a:t>Опис </a:t>
            </a:r>
            <a:r>
              <a:rPr lang="uk-UA" sz="2800" b="1" cap="all" dirty="0">
                <a:latin typeface="Times New Roman" pitchFamily="18" charset="0"/>
                <a:cs typeface="Times New Roman" pitchFamily="18" charset="0"/>
              </a:rPr>
              <a:t>очікуваних результатів</a:t>
            </a:r>
            <a:endParaRPr lang="uk-UA" sz="2800" dirty="0">
              <a:latin typeface="Times New Roman" pitchFamily="18" charset="0"/>
              <a:cs typeface="Times New Roman" pitchFamily="18" charset="0"/>
            </a:endParaRPr>
          </a:p>
          <a:p>
            <a:r>
              <a:rPr lang="uk-UA" sz="2000" b="1" cap="all" dirty="0">
                <a:latin typeface="Times New Roman" pitchFamily="18" charset="0"/>
                <a:cs typeface="Times New Roman" pitchFamily="18" charset="0"/>
              </a:rPr>
              <a:t> </a:t>
            </a:r>
            <a:endParaRPr lang="uk-UA" sz="2000" dirty="0">
              <a:latin typeface="Times New Roman" pitchFamily="18" charset="0"/>
              <a:cs typeface="Times New Roman" pitchFamily="18" charset="0"/>
            </a:endParaRPr>
          </a:p>
          <a:p>
            <a:endParaRPr lang="uk-UA" sz="2000" dirty="0" smtClean="0">
              <a:latin typeface="Times New Roman" pitchFamily="18" charset="0"/>
              <a:cs typeface="Times New Roman" pitchFamily="18" charset="0"/>
            </a:endParaRPr>
          </a:p>
          <a:p>
            <a:endParaRPr lang="uk-UA"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1</a:t>
            </a:r>
            <a:r>
              <a:rPr lang="uk-UA" sz="2000" dirty="0">
                <a:latin typeface="Times New Roman" pitchFamily="18" charset="0"/>
                <a:cs typeface="Times New Roman" pitchFamily="18" charset="0"/>
              </a:rPr>
              <a:t>. Дитина повинна мати позитивну самооцінку та позитивне відношення до однолітків.</a:t>
            </a:r>
          </a:p>
          <a:p>
            <a:pPr algn="just"/>
            <a:r>
              <a:rPr lang="uk-UA" sz="2000" dirty="0">
                <a:latin typeface="Times New Roman" pitchFamily="18" charset="0"/>
                <a:cs typeface="Times New Roman" pitchFamily="18" charset="0"/>
              </a:rPr>
              <a:t>2. Дитина повинна мати свій різнобарвний багаж внутрішніх переживань та розуміти, що оточуючі діти теж багаті своїм внутрішнім світом.</a:t>
            </a:r>
          </a:p>
          <a:p>
            <a:pPr algn="just"/>
            <a:r>
              <a:rPr lang="uk-UA" sz="2000" dirty="0">
                <a:latin typeface="Times New Roman" pitchFamily="18" charset="0"/>
                <a:cs typeface="Times New Roman" pitchFamily="18" charset="0"/>
              </a:rPr>
              <a:t>3. Дитина повинна з довірою та повагою відноситися до оточуючих та до себе – розуміти свою соціальну відповідальність у партнерських стосунках з однолітками.</a:t>
            </a:r>
          </a:p>
          <a:p>
            <a:pPr algn="just"/>
            <a:r>
              <a:rPr lang="uk-UA" sz="2000" dirty="0">
                <a:latin typeface="Times New Roman" pitchFamily="18" charset="0"/>
                <a:cs typeface="Times New Roman" pitchFamily="18" charset="0"/>
              </a:rPr>
              <a:t>4. Дитина повинна бути здатна будувати  морально-етичні взаємовідносини з однолітками.</a:t>
            </a:r>
          </a:p>
          <a:p>
            <a:pPr algn="just"/>
            <a:r>
              <a:rPr lang="uk-UA" sz="2000" dirty="0">
                <a:latin typeface="Times New Roman" pitchFamily="18" charset="0"/>
                <a:cs typeface="Times New Roman" pitchFamily="18" charset="0"/>
              </a:rPr>
              <a:t>5. Дитина повинна виявляти активний пізнавальний інтерес до оточуючого світу, себе та інших в цьому світі.</a:t>
            </a:r>
          </a:p>
          <a:p>
            <a:pPr algn="just"/>
            <a:r>
              <a:rPr lang="uk-UA" sz="2000" dirty="0">
                <a:latin typeface="Times New Roman" pitchFamily="18" charset="0"/>
                <a:cs typeface="Times New Roman" pitchFamily="18" charset="0"/>
              </a:rPr>
              <a:t>6. Дитина повинна  усвідомлювати свої переживання та розуміти, що оточуючі теж мають рівень своїх переживань.</a:t>
            </a:r>
          </a:p>
          <a:p>
            <a:pPr algn="just"/>
            <a:r>
              <a:rPr lang="uk-UA" sz="2000" dirty="0">
                <a:latin typeface="Times New Roman" pitchFamily="18" charset="0"/>
                <a:cs typeface="Times New Roman" pitchFamily="18" charset="0"/>
              </a:rPr>
              <a:t>7. Дитина повинна активно цікавиться відношенням оточуючих до себе, сама відкривати для себе «іншого», адекватно сприймати співрозмовника.</a:t>
            </a:r>
          </a:p>
          <a:p>
            <a:pPr algn="just"/>
            <a:r>
              <a:rPr lang="uk-UA" sz="2000" dirty="0">
                <a:latin typeface="Times New Roman" pitchFamily="18" charset="0"/>
                <a:cs typeface="Times New Roman" pitchFamily="18" charset="0"/>
              </a:rPr>
              <a:t>8. Дитина не повинна самостверджуватися за рахунок оточуючих.</a:t>
            </a:r>
          </a:p>
          <a:p>
            <a:pPr algn="just"/>
            <a:r>
              <a:rPr lang="uk-UA" sz="2000" dirty="0">
                <a:latin typeface="Times New Roman" pitchFamily="18" charset="0"/>
                <a:cs typeface="Times New Roman" pitchFamily="18" charset="0"/>
              </a:rPr>
              <a:t>9. У дитини захист свого «Я»  перестає бути самоціллю при спілкуванні.</a:t>
            </a:r>
          </a:p>
          <a:p>
            <a:pPr algn="just"/>
            <a:r>
              <a:rPr lang="uk-UA" sz="2000" dirty="0">
                <a:latin typeface="Times New Roman" pitchFamily="18" charset="0"/>
                <a:cs typeface="Times New Roman" pitchFamily="18" charset="0"/>
              </a:rPr>
              <a:t>10. Дитина повинна досягти визнання інших та впевненості в групі однолітків.</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458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66" y="9925"/>
            <a:ext cx="9144000" cy="7109639"/>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pPr algn="ctr"/>
            <a:r>
              <a:rPr lang="uk-UA" sz="6000" b="1" dirty="0"/>
              <a:t> </a:t>
            </a:r>
            <a:r>
              <a:rPr lang="uk-UA" sz="6000" b="1" dirty="0" smtClean="0"/>
              <a:t>    </a:t>
            </a:r>
            <a:r>
              <a:rPr lang="ru-RU" sz="4000" b="1" dirty="0" err="1" smtClean="0">
                <a:latin typeface="Times New Roman" pitchFamily="18" charset="0"/>
                <a:cs typeface="Times New Roman" pitchFamily="18" charset="0"/>
              </a:rPr>
              <a:t>Висновки</a:t>
            </a:r>
            <a:r>
              <a:rPr lang="ru-RU" sz="4000" b="1" dirty="0" smtClean="0">
                <a:latin typeface="Times New Roman" pitchFamily="18" charset="0"/>
                <a:cs typeface="Times New Roman" pitchFamily="18" charset="0"/>
              </a:rPr>
              <a:t> </a:t>
            </a:r>
            <a:r>
              <a:rPr lang="ru-RU" sz="4000" b="1" dirty="0">
                <a:latin typeface="Times New Roman" pitchFamily="18" charset="0"/>
                <a:cs typeface="Times New Roman" pitchFamily="18" charset="0"/>
              </a:rPr>
              <a:t>і </a:t>
            </a:r>
            <a:r>
              <a:rPr lang="ru-RU" sz="4000" b="1" dirty="0" err="1">
                <a:latin typeface="Times New Roman" pitchFamily="18" charset="0"/>
                <a:cs typeface="Times New Roman" pitchFamily="18" charset="0"/>
              </a:rPr>
              <a:t>перспективи</a:t>
            </a:r>
            <a:r>
              <a:rPr lang="ru-RU" sz="4000" b="1" dirty="0">
                <a:latin typeface="Times New Roman" pitchFamily="18" charset="0"/>
                <a:cs typeface="Times New Roman" pitchFamily="18" charset="0"/>
              </a:rPr>
              <a:t> </a:t>
            </a:r>
            <a:endParaRPr lang="ru-RU" sz="4000" b="1" dirty="0" smtClean="0">
              <a:latin typeface="Times New Roman" pitchFamily="18" charset="0"/>
              <a:cs typeface="Times New Roman" pitchFamily="18" charset="0"/>
            </a:endParaRPr>
          </a:p>
          <a:p>
            <a:pPr algn="ctr"/>
            <a:r>
              <a:rPr lang="ru-RU" sz="4000" b="1" dirty="0">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реалізації</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програми</a:t>
            </a:r>
            <a:endParaRPr lang="ru-RU" sz="4000" b="1" dirty="0" smtClean="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uk-UA"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           Не </a:t>
            </a:r>
            <a:r>
              <a:rPr lang="uk-UA" sz="2000" dirty="0">
                <a:latin typeface="Times New Roman" pitchFamily="18" charset="0"/>
                <a:cs typeface="Times New Roman" pitchFamily="18" charset="0"/>
              </a:rPr>
              <a:t>викликає сумнівів актуальність розробленої </a:t>
            </a:r>
            <a:r>
              <a:rPr lang="uk-UA" sz="2000" dirty="0" err="1">
                <a:latin typeface="Times New Roman" pitchFamily="18" charset="0"/>
                <a:cs typeface="Times New Roman" pitchFamily="18" charset="0"/>
              </a:rPr>
              <a:t>корекційно-розвиткової</a:t>
            </a:r>
            <a:r>
              <a:rPr lang="uk-UA" sz="2000" dirty="0">
                <a:latin typeface="Times New Roman" pitchFamily="18" charset="0"/>
                <a:cs typeface="Times New Roman" pitchFamily="18" charset="0"/>
              </a:rPr>
              <a:t> програми ,адже останнім  часом кількість звернень до психолога дитячого садка з боку батьків та педагогів стрімко росте: що робити , коли дитина непосидюча, агресивна, не може всидіти на одному місці ,не уважна або уникає спілкування з однолітками.</a:t>
            </a:r>
          </a:p>
          <a:p>
            <a:pPr algn="just"/>
            <a:r>
              <a:rPr lang="uk-UA" sz="2000" dirty="0" smtClean="0">
                <a:latin typeface="Times New Roman" pitchFamily="18" charset="0"/>
                <a:cs typeface="Times New Roman" pitchFamily="18" charset="0"/>
              </a:rPr>
              <a:t>           Психолог </a:t>
            </a:r>
            <a:r>
              <a:rPr lang="uk-UA" sz="2000" dirty="0">
                <a:latin typeface="Times New Roman" pitchFamily="18" charset="0"/>
                <a:cs typeface="Times New Roman" pitchFamily="18" charset="0"/>
              </a:rPr>
              <a:t>у сумісництві з педагогам та батьками, проводить психологічну корекцію емоційної сфери та поведінки дитини, проводить  просвітницьку роботу з педагогами та батьками , розробляє стратегію і тактику взаємодії  з дітьми з проблемними формами комунікативних навичок.</a:t>
            </a:r>
          </a:p>
          <a:p>
            <a:pPr algn="just"/>
            <a:r>
              <a:rPr lang="uk-UA" sz="2000" dirty="0" smtClean="0">
                <a:latin typeface="Times New Roman" pitchFamily="18" charset="0"/>
                <a:cs typeface="Times New Roman" pitchFamily="18" charset="0"/>
              </a:rPr>
              <a:t>           Тільки </a:t>
            </a:r>
            <a:r>
              <a:rPr lang="uk-UA" sz="2000" dirty="0">
                <a:latin typeface="Times New Roman" pitchFamily="18" charset="0"/>
                <a:cs typeface="Times New Roman" pitchFamily="18" charset="0"/>
              </a:rPr>
              <a:t>при комплексному підході до даних питань,відбувається послідовне, цілеспрямоване виховання та навчання дитини,що сприяє реалізації потенціалу дитини та зниженню її емоційної напруги.</a:t>
            </a:r>
          </a:p>
          <a:p>
            <a:r>
              <a:rPr lang="uk-UA" sz="2800" dirty="0">
                <a:latin typeface="Times New Roman" pitchFamily="18" charset="0"/>
                <a:cs typeface="Times New Roman" pitchFamily="18" charset="0"/>
              </a:rPr>
              <a:t> </a:t>
            </a:r>
            <a:endParaRPr lang="uk-UA"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6196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01" y="-1"/>
            <a:ext cx="9144000" cy="6924973"/>
          </a:xfrm>
          <a:prstGeom prst="rect">
            <a:avLst/>
          </a:prstGeom>
          <a:blipFill>
            <a:blip r:embed="rId2"/>
            <a:tile tx="0" ty="0" sx="100000" sy="100000" flip="none" algn="tl"/>
          </a:blipFill>
          <a:effectLst>
            <a:glow rad="228600">
              <a:schemeClr val="accent4">
                <a:satMod val="175000"/>
                <a:alpha val="40000"/>
              </a:schemeClr>
            </a:glow>
          </a:effectLst>
        </p:spPr>
        <p:txBody>
          <a:bodyPr wrap="square">
            <a:spAutoFit/>
          </a:bodyPr>
          <a:lstStyle/>
          <a:p>
            <a:pPr algn="ctr"/>
            <a:r>
              <a:rPr lang="uk-UA" sz="5400" dirty="0" smtClean="0">
                <a:latin typeface="Times New Roman" pitchFamily="18" charset="0"/>
                <a:cs typeface="Times New Roman" pitchFamily="18" charset="0"/>
              </a:rPr>
              <a:t>                                              </a:t>
            </a:r>
            <a:r>
              <a:rPr lang="uk-UA" sz="2800" b="1" cap="all" dirty="0">
                <a:latin typeface="Times New Roman" pitchFamily="18" charset="0"/>
                <a:cs typeface="Times New Roman" pitchFamily="18" charset="0"/>
              </a:rPr>
              <a:t>Список використаних </a:t>
            </a:r>
            <a:r>
              <a:rPr lang="uk-UA" sz="2800" b="1" cap="all" dirty="0" smtClean="0">
                <a:latin typeface="Times New Roman" pitchFamily="18" charset="0"/>
                <a:cs typeface="Times New Roman" pitchFamily="18" charset="0"/>
              </a:rPr>
              <a:t>джерел</a:t>
            </a:r>
          </a:p>
          <a:p>
            <a:pPr algn="ctr"/>
            <a:endParaRPr lang="uk-UA" sz="2800" b="1" cap="all" dirty="0">
              <a:latin typeface="Times New Roman" pitchFamily="18" charset="0"/>
              <a:cs typeface="Times New Roman" pitchFamily="18" charset="0"/>
            </a:endParaRPr>
          </a:p>
          <a:p>
            <a:pPr algn="ctr"/>
            <a:endParaRPr lang="uk-UA" sz="2800" dirty="0">
              <a:latin typeface="Times New Roman" pitchFamily="18" charset="0"/>
              <a:cs typeface="Times New Roman" pitchFamily="18" charset="0"/>
            </a:endParaRPr>
          </a:p>
          <a:p>
            <a:endParaRPr lang="uk-UA" dirty="0"/>
          </a:p>
          <a:p>
            <a:pPr lvl="0"/>
            <a:r>
              <a:rPr lang="uk-UA" sz="2400" dirty="0" smtClean="0">
                <a:latin typeface="Times New Roman" pitchFamily="18" charset="0"/>
                <a:cs typeface="Times New Roman" pitchFamily="18" charset="0"/>
              </a:rPr>
              <a:t>Адаменко </a:t>
            </a:r>
            <a:r>
              <a:rPr lang="uk-UA" sz="2400" dirty="0">
                <a:latin typeface="Times New Roman" pitchFamily="18" charset="0"/>
                <a:cs typeface="Times New Roman" pitchFamily="18" charset="0"/>
              </a:rPr>
              <a:t>Л.Дітям про емоції. Дошкільне виховання.-2004.-№6.-С.18-19.</a:t>
            </a:r>
          </a:p>
          <a:p>
            <a:pPr lvl="0"/>
            <a:r>
              <a:rPr lang="uk-UA" sz="2400" dirty="0">
                <a:latin typeface="Times New Roman" pitchFamily="18" charset="0"/>
                <a:cs typeface="Times New Roman" pitchFamily="18" charset="0"/>
              </a:rPr>
              <a:t>Відпочиваючи я вчусь. </a:t>
            </a:r>
            <a:r>
              <a:rPr lang="uk-UA" sz="2400" dirty="0" err="1">
                <a:latin typeface="Times New Roman" pitchFamily="18" charset="0"/>
                <a:cs typeface="Times New Roman" pitchFamily="18" charset="0"/>
              </a:rPr>
              <a:t>Упоряд</a:t>
            </a:r>
            <a:r>
              <a:rPr lang="uk-UA" sz="2400" dirty="0">
                <a:latin typeface="Times New Roman" pitchFamily="18" charset="0"/>
                <a:cs typeface="Times New Roman" pitchFamily="18" charset="0"/>
              </a:rPr>
              <a:t>: С. Максименко, О. </a:t>
            </a:r>
            <a:r>
              <a:rPr lang="uk-UA" sz="2400" dirty="0" err="1">
                <a:latin typeface="Times New Roman" pitchFamily="18" charset="0"/>
                <a:cs typeface="Times New Roman" pitchFamily="18" charset="0"/>
              </a:rPr>
              <a:t>Главник</a:t>
            </a:r>
            <a:r>
              <a:rPr lang="uk-UA" sz="2400" dirty="0">
                <a:latin typeface="Times New Roman" pitchFamily="18" charset="0"/>
                <a:cs typeface="Times New Roman" pitchFamily="18" charset="0"/>
              </a:rPr>
              <a:t>. За </a:t>
            </a:r>
            <a:r>
              <a:rPr lang="uk-UA" sz="2400" dirty="0" err="1">
                <a:latin typeface="Times New Roman" pitchFamily="18" charset="0"/>
                <a:cs typeface="Times New Roman" pitchFamily="18" charset="0"/>
              </a:rPr>
              <a:t>заг</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ред.К</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.Шендеровський</a:t>
            </a:r>
            <a:r>
              <a:rPr lang="uk-UA" sz="2400" dirty="0">
                <a:latin typeface="Times New Roman" pitchFamily="18" charset="0"/>
                <a:cs typeface="Times New Roman" pitchFamily="18" charset="0"/>
              </a:rPr>
              <a:t>, І. Ткач.-К.: В. </a:t>
            </a:r>
            <a:r>
              <a:rPr lang="uk-UA" sz="2400" dirty="0" err="1">
                <a:latin typeface="Times New Roman" pitchFamily="18" charset="0"/>
                <a:cs typeface="Times New Roman" pitchFamily="18" charset="0"/>
              </a:rPr>
              <a:t>Главник</a:t>
            </a:r>
            <a:r>
              <a:rPr lang="uk-UA" sz="2400" dirty="0">
                <a:latin typeface="Times New Roman" pitchFamily="18" charset="0"/>
                <a:cs typeface="Times New Roman" pitchFamily="18" charset="0"/>
              </a:rPr>
              <a:t>,2005.-С.76-112.</a:t>
            </a:r>
          </a:p>
          <a:p>
            <a:pPr lvl="0"/>
            <a:r>
              <a:rPr lang="uk-UA" sz="2400" dirty="0">
                <a:latin typeface="Times New Roman" pitchFamily="18" charset="0"/>
                <a:cs typeface="Times New Roman" pitchFamily="18" charset="0"/>
              </a:rPr>
              <a:t>Кочерга О. В. Психофізіологія дітей 4-5 років: практичний посібник / Олександр Васильович Кочерга.-1-ше вид., К.: «Шкільний світ», 2007.-127с.</a:t>
            </a:r>
          </a:p>
          <a:p>
            <a:pPr lvl="0"/>
            <a:r>
              <a:rPr lang="uk-UA" sz="2400" dirty="0">
                <a:latin typeface="Times New Roman" pitchFamily="18" charset="0"/>
                <a:cs typeface="Times New Roman" pitchFamily="18" charset="0"/>
              </a:rPr>
              <a:t>Емоційний розвиток дитини: психологічний інструментарій / упорядники: С.Максименко, Г.</a:t>
            </a:r>
            <a:r>
              <a:rPr lang="uk-UA" sz="2400" dirty="0" err="1">
                <a:latin typeface="Times New Roman" pitchFamily="18" charset="0"/>
                <a:cs typeface="Times New Roman" pitchFamily="18" charset="0"/>
              </a:rPr>
              <a:t>Максименко</a:t>
            </a:r>
            <a:r>
              <a:rPr lang="uk-UA" sz="2400" dirty="0">
                <a:latin typeface="Times New Roman" pitchFamily="18" charset="0"/>
                <a:cs typeface="Times New Roman" pitchFamily="18" charset="0"/>
              </a:rPr>
              <a:t>, О.</a:t>
            </a:r>
            <a:r>
              <a:rPr lang="uk-UA" sz="2400" dirty="0" err="1">
                <a:latin typeface="Times New Roman" pitchFamily="18" charset="0"/>
                <a:cs typeface="Times New Roman" pitchFamily="18" charset="0"/>
              </a:rPr>
              <a:t>Главник</a:t>
            </a:r>
            <a:r>
              <a:rPr lang="uk-UA" sz="2400" dirty="0">
                <a:latin typeface="Times New Roman" pitchFamily="18" charset="0"/>
                <a:cs typeface="Times New Roman" pitchFamily="18" charset="0"/>
              </a:rPr>
              <a:t>. -К. : «ГЛАВНИК», 2004.-112с.</a:t>
            </a:r>
          </a:p>
          <a:p>
            <a:pPr lvl="0"/>
            <a:r>
              <a:rPr lang="uk-UA" sz="2400" dirty="0">
                <a:latin typeface="Times New Roman" pitchFamily="18" charset="0"/>
                <a:cs typeface="Times New Roman" pitchFamily="18" charset="0"/>
              </a:rPr>
              <a:t>Лаврентьєва Г.П. Практична психологія для вихователя / Г.П.Лаврентьєва, Т.М. Титаренко - К.: ВІПОЛ, 1993.- 38ст..</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763297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550</Words>
  <Application>Microsoft Office PowerPoint</Application>
  <PresentationFormat>Экран (4:3)</PresentationFormat>
  <Paragraphs>68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«Країна дитячих взаємин. Світ загадкової мандали» (подолання у дітей старшого дошкільного віку (5-6 років) проблемних форм комунікативних взаємин з однолітками: агресивності, сором'язливості, вразливості)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«Країна дитячих взаємин.Світ загадкової мандали». (подолання у дітей старшого дошкільного віку (5-6 років) проблемних форм комунікативних взаємин з однолітками: агресивності, сором,язливості, вразливост і</dc:title>
  <dc:creator>Nadia</dc:creator>
  <cp:lastModifiedBy>Nadia</cp:lastModifiedBy>
  <cp:revision>15</cp:revision>
  <dcterms:created xsi:type="dcterms:W3CDTF">2024-04-09T08:42:32Z</dcterms:created>
  <dcterms:modified xsi:type="dcterms:W3CDTF">2024-04-12T08:18:31Z</dcterms:modified>
</cp:coreProperties>
</file>