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1" r:id="rId3"/>
    <p:sldId id="274" r:id="rId4"/>
    <p:sldId id="272" r:id="rId5"/>
    <p:sldId id="273" r:id="rId6"/>
    <p:sldId id="276" r:id="rId7"/>
    <p:sldId id="264" r:id="rId8"/>
    <p:sldId id="277" r:id="rId9"/>
    <p:sldId id="260" r:id="rId10"/>
    <p:sldId id="261" r:id="rId11"/>
    <p:sldId id="262" r:id="rId12"/>
    <p:sldId id="259" r:id="rId13"/>
    <p:sldId id="278" r:id="rId14"/>
    <p:sldId id="266" r:id="rId15"/>
    <p:sldId id="279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425"/>
            <a:ext cx="6696743" cy="65479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7467">
            <a:off x="5596944" y="2556864"/>
            <a:ext cx="3151187" cy="410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1556792"/>
            <a:ext cx="705678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/>
              <a:t>         </a:t>
            </a:r>
            <a:r>
              <a:rPr lang="uk-UA" sz="2800" b="1" i="1" dirty="0" smtClean="0"/>
              <a:t>З </a:t>
            </a:r>
            <a:r>
              <a:rPr lang="uk-UA" sz="2800" b="1" i="1" dirty="0"/>
              <a:t>ДОСВІДУ РОБОТИ </a:t>
            </a:r>
          </a:p>
          <a:p>
            <a:r>
              <a:rPr lang="uk-UA" sz="2800" b="1" i="1" dirty="0" smtClean="0"/>
              <a:t>ВЧИТЕЛЯ </a:t>
            </a:r>
            <a:r>
              <a:rPr lang="uk-UA" sz="2800" b="1" i="1" dirty="0"/>
              <a:t>ЗАРУБІЖНОЇ ЛІТЕРАТУРИ</a:t>
            </a:r>
          </a:p>
          <a:p>
            <a:r>
              <a:rPr lang="uk-UA" sz="2800" b="1" i="1" dirty="0"/>
              <a:t>       </a:t>
            </a:r>
            <a:r>
              <a:rPr lang="uk-UA" sz="2800" b="1" i="1" dirty="0" smtClean="0"/>
              <a:t>БУЗІКЕВИЧ  </a:t>
            </a:r>
            <a:r>
              <a:rPr lang="uk-UA" sz="2800" b="1" i="1" dirty="0"/>
              <a:t>ЛЮБОВИ </a:t>
            </a:r>
            <a:endParaRPr lang="uk-UA" sz="2800" b="1" i="1" dirty="0" smtClean="0"/>
          </a:p>
          <a:p>
            <a:r>
              <a:rPr lang="uk-UA" sz="2800" b="1" i="1" dirty="0"/>
              <a:t> </a:t>
            </a:r>
            <a:r>
              <a:rPr lang="uk-UA" sz="2800" b="1" i="1" dirty="0" smtClean="0"/>
              <a:t>               ДМИТРІВНИ       </a:t>
            </a:r>
            <a:r>
              <a:rPr lang="uk-UA" sz="2800" b="1" dirty="0" smtClean="0"/>
              <a:t>                                                                                                                                                                                                     </a:t>
            </a:r>
            <a:endParaRPr lang="uk-UA" sz="2800" b="1" dirty="0"/>
          </a:p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3105835"/>
            <a:ext cx="502230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b="1" dirty="0" smtClean="0"/>
          </a:p>
          <a:p>
            <a:endParaRPr lang="uk-UA" b="1" dirty="0"/>
          </a:p>
          <a:p>
            <a:endParaRPr lang="uk-UA" b="1" dirty="0" smtClean="0"/>
          </a:p>
          <a:p>
            <a:endParaRPr lang="uk-UA" b="1" dirty="0"/>
          </a:p>
          <a:p>
            <a:endParaRPr lang="uk-UA" b="1" dirty="0" smtClean="0"/>
          </a:p>
          <a:p>
            <a:r>
              <a:rPr lang="uk-UA" b="1" dirty="0"/>
              <a:t> </a:t>
            </a:r>
            <a:r>
              <a:rPr lang="uk-UA" b="1" dirty="0" smtClean="0"/>
              <a:t>      </a:t>
            </a:r>
            <a:r>
              <a:rPr lang="uk-UA" sz="2400" b="1" i="1" dirty="0" smtClean="0"/>
              <a:t>ПОЗДИМИРСЬКИЙ </a:t>
            </a:r>
            <a:r>
              <a:rPr lang="uk-UA" sz="2400" b="1" i="1" dirty="0"/>
              <a:t>НВК</a:t>
            </a:r>
          </a:p>
          <a:p>
            <a:r>
              <a:rPr lang="uk-UA" sz="2400" b="1" i="1" dirty="0"/>
              <a:t>               </a:t>
            </a:r>
            <a:r>
              <a:rPr lang="uk-UA" sz="2400" b="1" i="1" dirty="0" smtClean="0"/>
              <a:t>      - </a:t>
            </a:r>
            <a:r>
              <a:rPr lang="uk-UA" sz="2400" b="1" i="1" dirty="0"/>
              <a:t>2023 -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07729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3" b="25000"/>
          <a:stretch/>
        </p:blipFill>
        <p:spPr>
          <a:xfrm>
            <a:off x="1259632" y="1340768"/>
            <a:ext cx="6892562" cy="493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620688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uk-UA" b="1" dirty="0" smtClean="0"/>
              <a:t>НЕ ПРОСТО  ПЕРЕГЛЯДАЄМО ВІДЕО , </a:t>
            </a:r>
          </a:p>
          <a:p>
            <a:r>
              <a:rPr lang="uk-UA" b="1" dirty="0"/>
              <a:t> </a:t>
            </a:r>
            <a:r>
              <a:rPr lang="uk-UA" b="1" dirty="0" smtClean="0"/>
              <a:t>                                                А ШУКАЄМО ВІДПОВІДІ  НА ПРОБЛЕМНІ ЗАПИТАННЯ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0793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00808"/>
            <a:ext cx="3510000" cy="4680000"/>
          </a:xfrm>
          <a:prstGeom prst="flowChartAlternateProcess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224" y="1628952"/>
            <a:ext cx="3510000" cy="4680000"/>
          </a:xfrm>
          <a:prstGeom prst="flowChartAlternateProcess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8" y="476672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ЗАВДАННЯ НА ВИБІР: </a:t>
            </a:r>
          </a:p>
          <a:p>
            <a:r>
              <a:rPr lang="uk-UA" sz="2400" b="1" dirty="0"/>
              <a:t> </a:t>
            </a:r>
            <a:r>
              <a:rPr lang="uk-UA" sz="2400" b="1" dirty="0" smtClean="0"/>
              <a:t>   МАЛЮЙ, СКЛАДАЙ, ТВОРИ, РОЗКАЖИ, ЗДИВУЙ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85677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1" b="34888"/>
          <a:stretch/>
        </p:blipFill>
        <p:spPr>
          <a:xfrm>
            <a:off x="683568" y="3573016"/>
            <a:ext cx="3518737" cy="306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4" t="7326" r="14008" b="55178"/>
          <a:stretch/>
        </p:blipFill>
        <p:spPr>
          <a:xfrm>
            <a:off x="4716016" y="2852936"/>
            <a:ext cx="4207331" cy="334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476672"/>
            <a:ext cx="90730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                                          </a:t>
            </a:r>
            <a:r>
              <a:rPr lang="uk-UA" sz="2400" b="1" dirty="0" smtClean="0"/>
              <a:t>УРОК У 6 КЛАСІ.  </a:t>
            </a:r>
          </a:p>
          <a:p>
            <a:r>
              <a:rPr lang="uk-UA" sz="2400" b="1" dirty="0"/>
              <a:t> </a:t>
            </a:r>
            <a:r>
              <a:rPr lang="uk-UA" sz="2400" b="1" dirty="0" smtClean="0"/>
              <a:t>                 ЗАВДАННЯ:</a:t>
            </a:r>
          </a:p>
          <a:p>
            <a:endParaRPr lang="uk-UA" dirty="0"/>
          </a:p>
          <a:p>
            <a:r>
              <a:rPr lang="uk-UA" b="1" i="1" dirty="0" smtClean="0"/>
              <a:t>1.СПРОБУВАТИ СЕБЕ В РОЛІ ЖУРНАЛІСТА;</a:t>
            </a:r>
          </a:p>
          <a:p>
            <a:r>
              <a:rPr lang="uk-UA" b="1" i="1" dirty="0" smtClean="0"/>
              <a:t>    2. СКЛАСТИ ІНТЕРВ’Ю;</a:t>
            </a:r>
          </a:p>
          <a:p>
            <a:r>
              <a:rPr lang="uk-UA" b="1" i="1" dirty="0"/>
              <a:t> </a:t>
            </a:r>
            <a:r>
              <a:rPr lang="uk-UA" b="1" i="1" dirty="0" smtClean="0"/>
              <a:t>          3.ЗАПОВНИТИ ТАБЛИЧКУ САМООЦІНЮВАННЯ РОБОТИ УПРОДОВЖ УРОКУ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86960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92080" cy="68580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8" y="1599334"/>
            <a:ext cx="4610055" cy="3456000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05376" y="332656"/>
            <a:ext cx="3459112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uk-UA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</a:rPr>
              <a:t>Бібліотечні </a:t>
            </a:r>
            <a:r>
              <a:rPr lang="uk-UA" sz="2400" b="1" dirty="0">
                <a:solidFill>
                  <a:schemeClr val="accent6">
                    <a:lumMod val="50000"/>
                  </a:schemeClr>
                </a:solidFill>
              </a:rPr>
              <a:t>уроки – живе спілкування з книгою</a:t>
            </a:r>
          </a:p>
          <a:p>
            <a:r>
              <a:rPr lang="uk-UA" b="1" dirty="0" smtClean="0"/>
              <a:t>Як </a:t>
            </a:r>
            <a:r>
              <a:rPr lang="uk-UA" b="1" dirty="0"/>
              <a:t>засіб розвитку рефлексії практикую на уроках та вдома у 8-9 класах написання есе, створення асоціативних рядів, формування </a:t>
            </a:r>
            <a:r>
              <a:rPr lang="uk-UA" b="1" dirty="0" err="1"/>
              <a:t>запитань.що</a:t>
            </a:r>
            <a:r>
              <a:rPr lang="uk-UA" b="1" dirty="0"/>
              <a:t> змушують дитину задумувався над тим, чи відповідають її уявлення загальнолюдським: </a:t>
            </a:r>
          </a:p>
          <a:p>
            <a:r>
              <a:rPr lang="uk-UA" b="1" dirty="0" smtClean="0"/>
              <a:t>- Чого </a:t>
            </a:r>
            <a:r>
              <a:rPr lang="uk-UA" b="1" dirty="0"/>
              <a:t>навчає цей твір? </a:t>
            </a:r>
          </a:p>
          <a:p>
            <a:r>
              <a:rPr lang="uk-UA" b="1" dirty="0" smtClean="0"/>
              <a:t>- Як </a:t>
            </a:r>
            <a:r>
              <a:rPr lang="uk-UA" b="1" dirty="0"/>
              <a:t>би ви вчинили на місці літературного героя?</a:t>
            </a:r>
          </a:p>
          <a:p>
            <a:r>
              <a:rPr lang="uk-UA" b="1" dirty="0"/>
              <a:t> </a:t>
            </a:r>
            <a:r>
              <a:rPr lang="uk-UA" b="1" dirty="0" smtClean="0"/>
              <a:t>- Що </a:t>
            </a:r>
            <a:r>
              <a:rPr lang="uk-UA" b="1" dirty="0"/>
              <a:t>наближає літературного героя до нашого часу? </a:t>
            </a:r>
          </a:p>
        </p:txBody>
      </p:sp>
    </p:spTree>
    <p:extLst>
      <p:ext uri="{BB962C8B-B14F-4D97-AF65-F5344CB8AC3E}">
        <p14:creationId xmlns:p14="http://schemas.microsoft.com/office/powerpoint/2010/main" val="385869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8136904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         Формуючи життєві компетентності,</a:t>
            </a:r>
          </a:p>
          <a:p>
            <a:r>
              <a:rPr lang="uk-UA" sz="2800" b="1" dirty="0"/>
              <a:t> </a:t>
            </a:r>
            <a:r>
              <a:rPr lang="uk-UA" sz="2800" b="1" dirty="0" smtClean="0"/>
              <a:t>                   дотримуюсь </a:t>
            </a:r>
            <a:r>
              <a:rPr lang="uk-UA" sz="2800" b="1" dirty="0"/>
              <a:t>певних правил:</a:t>
            </a:r>
          </a:p>
          <a:p>
            <a:pPr lvl="0"/>
            <a:endParaRPr lang="uk-UA" dirty="0" smtClean="0"/>
          </a:p>
          <a:p>
            <a:pPr lvl="0"/>
            <a:endParaRPr lang="uk-UA" dirty="0" smtClean="0"/>
          </a:p>
          <a:p>
            <a:pPr lvl="0"/>
            <a:r>
              <a:rPr lang="uk-UA" dirty="0"/>
              <a:t> </a:t>
            </a:r>
            <a:r>
              <a:rPr lang="uk-UA" dirty="0" smtClean="0"/>
              <a:t>  </a:t>
            </a:r>
            <a:r>
              <a:rPr lang="uk-UA" sz="2400" dirty="0" smtClean="0"/>
              <a:t>*Головним </a:t>
            </a:r>
            <a:r>
              <a:rPr lang="uk-UA" sz="2400" dirty="0"/>
              <a:t>є не предмет, якому </a:t>
            </a:r>
            <a:r>
              <a:rPr lang="uk-UA" sz="2400" dirty="0" smtClean="0"/>
              <a:t> </a:t>
            </a:r>
            <a:r>
              <a:rPr lang="uk-UA" sz="2400" dirty="0"/>
              <a:t>навчаю, </a:t>
            </a:r>
            <a:endParaRPr lang="uk-UA" sz="2400" dirty="0" smtClean="0"/>
          </a:p>
          <a:p>
            <a:pPr lvl="0"/>
            <a:r>
              <a:rPr lang="uk-UA" sz="2400" dirty="0"/>
              <a:t> </a:t>
            </a:r>
            <a:r>
              <a:rPr lang="uk-UA" sz="2400" dirty="0" smtClean="0"/>
              <a:t>    а особистість, яку </a:t>
            </a:r>
            <a:r>
              <a:rPr lang="uk-UA" sz="2400" dirty="0"/>
              <a:t>формую;</a:t>
            </a:r>
          </a:p>
          <a:p>
            <a:pPr lvl="0"/>
            <a:r>
              <a:rPr lang="uk-UA" sz="2400" dirty="0"/>
              <a:t> </a:t>
            </a:r>
            <a:r>
              <a:rPr lang="uk-UA" sz="2400" dirty="0" smtClean="0"/>
              <a:t>  * Вчити  </a:t>
            </a:r>
            <a:r>
              <a:rPr lang="uk-UA" sz="2400" dirty="0"/>
              <a:t>дітей думати і діяти самостійно;</a:t>
            </a:r>
          </a:p>
          <a:p>
            <a:r>
              <a:rPr lang="uk-UA" sz="2400" dirty="0" smtClean="0"/>
              <a:t>   </a:t>
            </a:r>
            <a:r>
              <a:rPr lang="uk-UA" sz="2400" dirty="0"/>
              <a:t>* </a:t>
            </a:r>
            <a:r>
              <a:rPr lang="uk-UA" sz="2400" dirty="0" smtClean="0"/>
              <a:t>Розвивати </a:t>
            </a:r>
            <a:r>
              <a:rPr lang="uk-UA" sz="2400" dirty="0"/>
              <a:t>т</a:t>
            </a:r>
            <a:r>
              <a:rPr lang="uk-UA" sz="2400" dirty="0" smtClean="0"/>
              <a:t>ворче </a:t>
            </a:r>
            <a:r>
              <a:rPr lang="uk-UA" sz="2400" dirty="0"/>
              <a:t>мислення </a:t>
            </a:r>
            <a:r>
              <a:rPr lang="uk-UA" sz="2400" dirty="0" smtClean="0"/>
              <a:t> шляхом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створення проблемних ситуацій;</a:t>
            </a:r>
            <a:endParaRPr lang="uk-UA" sz="2400" dirty="0"/>
          </a:p>
          <a:p>
            <a:pPr lvl="0"/>
            <a:r>
              <a:rPr lang="uk-UA" sz="2400" dirty="0"/>
              <a:t> </a:t>
            </a:r>
            <a:r>
              <a:rPr lang="uk-UA" sz="2400" dirty="0" smtClean="0"/>
              <a:t>  * Вчити </a:t>
            </a:r>
            <a:r>
              <a:rPr lang="uk-UA" sz="2400" dirty="0"/>
              <a:t>мислити </a:t>
            </a:r>
            <a:r>
              <a:rPr lang="uk-UA" sz="2400" dirty="0" smtClean="0"/>
              <a:t>причинно-</a:t>
            </a:r>
            <a:r>
              <a:rPr lang="uk-UA" sz="2400" dirty="0" err="1" smtClean="0"/>
              <a:t>наслідково</a:t>
            </a:r>
            <a:r>
              <a:rPr lang="uk-UA" sz="2400" dirty="0" smtClean="0"/>
              <a:t>. </a:t>
            </a:r>
          </a:p>
          <a:p>
            <a:pPr lvl="0"/>
            <a:r>
              <a:rPr lang="uk-UA" sz="2400" dirty="0"/>
              <a:t> </a:t>
            </a:r>
            <a:r>
              <a:rPr lang="uk-UA" sz="2400" dirty="0" smtClean="0"/>
              <a:t>     Тому  завжди присутнє: </a:t>
            </a:r>
          </a:p>
          <a:p>
            <a:pPr lvl="0"/>
            <a:r>
              <a:rPr lang="uk-UA" sz="3200" dirty="0" smtClean="0"/>
              <a:t>     чому?</a:t>
            </a:r>
          </a:p>
          <a:p>
            <a:pPr lvl="0"/>
            <a:r>
              <a:rPr lang="uk-UA" sz="3200" dirty="0"/>
              <a:t> </a:t>
            </a:r>
            <a:r>
              <a:rPr lang="uk-UA" sz="3200" dirty="0" smtClean="0"/>
              <a:t>               ЯК?</a:t>
            </a:r>
          </a:p>
          <a:p>
            <a:pPr lvl="0"/>
            <a:r>
              <a:rPr lang="uk-UA" sz="3200" dirty="0"/>
              <a:t> </a:t>
            </a:r>
            <a:r>
              <a:rPr lang="uk-UA" sz="3200" dirty="0" smtClean="0"/>
              <a:t>                        ДЕ?</a:t>
            </a:r>
          </a:p>
          <a:p>
            <a:pPr lvl="0"/>
            <a:r>
              <a:rPr lang="uk-UA" sz="3200" dirty="0"/>
              <a:t> </a:t>
            </a:r>
            <a:r>
              <a:rPr lang="uk-UA" sz="3200" dirty="0" smtClean="0"/>
              <a:t>                               КОЛИ?</a:t>
            </a:r>
            <a:endParaRPr lang="uk-UA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" t="17450" r="1799" b="35699"/>
          <a:stretch/>
        </p:blipFill>
        <p:spPr>
          <a:xfrm>
            <a:off x="5292080" y="4149080"/>
            <a:ext cx="3750372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6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5" r="9022" b="32686"/>
          <a:stretch/>
        </p:blipFill>
        <p:spPr>
          <a:xfrm>
            <a:off x="597768" y="836712"/>
            <a:ext cx="3962400" cy="2474345"/>
          </a:xfrm>
          <a:prstGeom prst="flowChartDocumen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780928"/>
            <a:ext cx="4320000" cy="3240000"/>
          </a:xfrm>
          <a:prstGeom prst="plaque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16016" y="836712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  Разом з колегами                               набираюсь досвіду, ділюсь проблемами та пропозиціями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97768" y="4149080"/>
            <a:ext cx="3470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Шкільні будні наповнюємо святами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05119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8680"/>
            <a:ext cx="835292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 </a:t>
            </a:r>
            <a:endParaRPr lang="uk-UA" sz="2000" dirty="0" smtClean="0"/>
          </a:p>
          <a:p>
            <a:endParaRPr lang="uk-UA" sz="2000" dirty="0"/>
          </a:p>
          <a:p>
            <a:endParaRPr lang="uk-UA" sz="2000" dirty="0" smtClean="0"/>
          </a:p>
          <a:p>
            <a:r>
              <a:rPr lang="uk-UA" sz="2000" dirty="0" smtClean="0"/>
              <a:t> </a:t>
            </a:r>
            <a:r>
              <a:rPr lang="uk-UA" sz="4000" b="1" dirty="0" smtClean="0"/>
              <a:t>Д</a:t>
            </a:r>
          </a:p>
          <a:p>
            <a:r>
              <a:rPr lang="uk-UA" sz="4000" b="1" dirty="0" smtClean="0"/>
              <a:t>       Я</a:t>
            </a:r>
          </a:p>
          <a:p>
            <a:r>
              <a:rPr lang="uk-UA" sz="4000" b="1" dirty="0" smtClean="0"/>
              <a:t>             К</a:t>
            </a:r>
          </a:p>
          <a:p>
            <a:r>
              <a:rPr lang="uk-UA" sz="4000" b="1" dirty="0"/>
              <a:t> </a:t>
            </a:r>
            <a:r>
              <a:rPr lang="uk-UA" sz="4000" b="1" dirty="0" smtClean="0"/>
              <a:t>                  У</a:t>
            </a:r>
          </a:p>
          <a:p>
            <a:r>
              <a:rPr lang="uk-UA" sz="4000" b="1" dirty="0" smtClean="0"/>
              <a:t>                         </a:t>
            </a:r>
            <a:r>
              <a:rPr lang="uk-UA" sz="4000" b="1" dirty="0" smtClean="0"/>
              <a:t>Ю</a:t>
            </a:r>
          </a:p>
          <a:p>
            <a:r>
              <a:rPr lang="uk-UA" sz="4000" b="1" dirty="0"/>
              <a:t> </a:t>
            </a:r>
            <a:r>
              <a:rPr lang="uk-UA" sz="4000" b="1" dirty="0" smtClean="0"/>
              <a:t>                                     за підтримку,</a:t>
            </a:r>
          </a:p>
          <a:p>
            <a:r>
              <a:rPr lang="uk-UA" sz="4000" b="1" dirty="0"/>
              <a:t> </a:t>
            </a:r>
            <a:r>
              <a:rPr lang="uk-UA" sz="4000" b="1" dirty="0" smtClean="0"/>
              <a:t>                                      співпрацю,</a:t>
            </a:r>
          </a:p>
          <a:p>
            <a:r>
              <a:rPr lang="uk-UA" sz="4000" b="1" dirty="0"/>
              <a:t> </a:t>
            </a:r>
            <a:r>
              <a:rPr lang="uk-UA" sz="4000" b="1" dirty="0" smtClean="0"/>
              <a:t>                                      за  увагу!</a:t>
            </a:r>
            <a:endParaRPr lang="uk-UA" sz="4000" b="1" dirty="0" smtClean="0"/>
          </a:p>
          <a:p>
            <a:endParaRPr lang="uk-UA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1" t="-1027" r="11696" b="11884"/>
          <a:stretch/>
        </p:blipFill>
        <p:spPr>
          <a:xfrm>
            <a:off x="4427984" y="548680"/>
            <a:ext cx="4403850" cy="35942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84984"/>
            <a:ext cx="3312368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05"/>
            <a:ext cx="8712968" cy="65281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79912" y="764705"/>
            <a:ext cx="4536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 </a:t>
            </a:r>
            <a:endParaRPr lang="uk-UA" dirty="0" smtClean="0"/>
          </a:p>
          <a:p>
            <a:endParaRPr lang="uk-UA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40270" y="3244334"/>
            <a:ext cx="36680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       </a:t>
            </a:r>
          </a:p>
          <a:p>
            <a:endParaRPr lang="uk-UA" b="1" dirty="0"/>
          </a:p>
          <a:p>
            <a:r>
              <a:rPr lang="uk-UA" b="1" dirty="0" smtClean="0"/>
              <a:t>     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260648"/>
            <a:ext cx="698477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b="1" dirty="0"/>
              <a:t> </a:t>
            </a:r>
            <a:endParaRPr lang="ru-RU" b="1" dirty="0" smtClean="0"/>
          </a:p>
          <a:p>
            <a:r>
              <a:rPr lang="ru-RU" sz="3200" b="1" dirty="0" err="1" smtClean="0"/>
              <a:t>Бузікевич</a:t>
            </a:r>
            <a:r>
              <a:rPr lang="ru-RU" sz="3200" b="1" dirty="0" smtClean="0"/>
              <a:t>  </a:t>
            </a:r>
            <a:r>
              <a:rPr lang="ru-RU" sz="3200" b="1" dirty="0" err="1" smtClean="0"/>
              <a:t>Любов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Дмитрівна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043608" y="1411036"/>
            <a:ext cx="583264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</a:t>
            </a:r>
          </a:p>
          <a:p>
            <a:endParaRPr lang="ru-RU" sz="2800" b="1" dirty="0"/>
          </a:p>
          <a:p>
            <a:r>
              <a:rPr lang="ru-RU" sz="2800" b="1" dirty="0" err="1" smtClean="0"/>
              <a:t>Вчитель</a:t>
            </a:r>
            <a:r>
              <a:rPr lang="ru-RU" sz="2800" b="1" dirty="0" smtClean="0"/>
              <a:t> </a:t>
            </a:r>
            <a:r>
              <a:rPr lang="ru-RU" sz="2800" b="1" dirty="0" err="1"/>
              <a:t>зарубіжної</a:t>
            </a:r>
            <a:r>
              <a:rPr lang="ru-RU" sz="2800" b="1" dirty="0"/>
              <a:t> </a:t>
            </a:r>
            <a:r>
              <a:rPr lang="ru-RU" sz="2800" b="1" dirty="0" err="1"/>
              <a:t>літератури</a:t>
            </a:r>
            <a:endParaRPr lang="ru-RU" sz="2800" b="1" dirty="0"/>
          </a:p>
          <a:p>
            <a:r>
              <a:rPr lang="uk-UA" sz="2800" b="1" dirty="0"/>
              <a:t>          </a:t>
            </a:r>
            <a:r>
              <a:rPr lang="uk-UA" sz="2800" b="1" dirty="0" err="1"/>
              <a:t>Поздимирського</a:t>
            </a:r>
            <a:r>
              <a:rPr lang="uk-UA" sz="2800" b="1" dirty="0"/>
              <a:t>  НВК</a:t>
            </a:r>
            <a:endParaRPr lang="ru-RU" sz="2800" b="1" dirty="0"/>
          </a:p>
          <a:p>
            <a:r>
              <a:rPr lang="ru-RU" sz="2800" b="1" dirty="0" err="1" smtClean="0"/>
              <a:t>Загальний</a:t>
            </a:r>
            <a:r>
              <a:rPr lang="ru-RU" sz="2800" b="1" dirty="0" smtClean="0"/>
              <a:t> </a:t>
            </a:r>
            <a:r>
              <a:rPr lang="ru-RU" sz="2800" b="1" dirty="0"/>
              <a:t>стаж </a:t>
            </a:r>
            <a:r>
              <a:rPr lang="ru-RU" sz="2800" b="1" dirty="0" err="1"/>
              <a:t>роботи</a:t>
            </a:r>
            <a:r>
              <a:rPr lang="ru-RU" sz="2800" b="1" dirty="0"/>
              <a:t> – 45 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років</a:t>
            </a:r>
            <a:r>
              <a:rPr lang="ru-RU" sz="2800" b="1" dirty="0"/>
              <a:t>. </a:t>
            </a:r>
          </a:p>
          <a:p>
            <a:r>
              <a:rPr lang="ru-RU" sz="2800" b="1" dirty="0"/>
              <a:t>      У 2018 р. </a:t>
            </a:r>
            <a:r>
              <a:rPr lang="ru-RU" sz="2800" b="1" dirty="0" err="1"/>
              <a:t>підтверджено</a:t>
            </a:r>
            <a:r>
              <a:rPr lang="ru-RU" sz="2800" b="1" dirty="0"/>
              <a:t>                                                                                                                                                          </a:t>
            </a:r>
            <a:r>
              <a:rPr lang="ru-RU" sz="2800" b="1" dirty="0" smtClean="0"/>
              <a:t>                            </a:t>
            </a:r>
            <a:r>
              <a:rPr lang="ru-RU" sz="2800" b="1" dirty="0" err="1" smtClean="0"/>
              <a:t>кваліфікаційну</a:t>
            </a:r>
            <a:r>
              <a:rPr lang="ru-RU" sz="2800" b="1" dirty="0" smtClean="0"/>
              <a:t> </a:t>
            </a:r>
            <a:r>
              <a:rPr lang="ru-RU" sz="2800" b="1" dirty="0" err="1"/>
              <a:t>категорію</a:t>
            </a:r>
            <a:r>
              <a:rPr lang="ru-RU" sz="2800" b="1" dirty="0"/>
              <a:t> </a:t>
            </a:r>
          </a:p>
          <a:p>
            <a:r>
              <a:rPr lang="ru-RU" sz="2800" b="1" dirty="0"/>
              <a:t>    «</a:t>
            </a:r>
            <a:r>
              <a:rPr lang="ru-RU" sz="2800" b="1" dirty="0" err="1"/>
              <a:t>спеціаліст</a:t>
            </a:r>
            <a:r>
              <a:rPr lang="ru-RU" sz="2800" b="1" dirty="0"/>
              <a:t> </a:t>
            </a:r>
            <a:r>
              <a:rPr lang="ru-RU" sz="2800" b="1" dirty="0" err="1"/>
              <a:t>вищої</a:t>
            </a:r>
            <a:r>
              <a:rPr lang="ru-RU" sz="2800" b="1" dirty="0"/>
              <a:t> </a:t>
            </a:r>
            <a:r>
              <a:rPr lang="ru-RU" sz="2800" b="1" dirty="0" err="1"/>
              <a:t>категорії</a:t>
            </a:r>
            <a:r>
              <a:rPr lang="ru-RU" sz="2800" b="1" dirty="0"/>
              <a:t>» </a:t>
            </a:r>
          </a:p>
          <a:p>
            <a:r>
              <a:rPr lang="ru-RU" sz="2800" b="1" dirty="0"/>
              <a:t>    та  </a:t>
            </a:r>
            <a:r>
              <a:rPr lang="ru-RU" sz="2800" b="1" dirty="0" err="1"/>
              <a:t>звання</a:t>
            </a:r>
            <a:r>
              <a:rPr lang="ru-RU" sz="2800" b="1" dirty="0"/>
              <a:t> «старший учитель» </a:t>
            </a:r>
          </a:p>
        </p:txBody>
      </p:sp>
    </p:spTree>
    <p:extLst>
      <p:ext uri="{BB962C8B-B14F-4D97-AF65-F5344CB8AC3E}">
        <p14:creationId xmlns:p14="http://schemas.microsoft.com/office/powerpoint/2010/main" val="220381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39"/>
            <a:ext cx="8690396" cy="649183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95736" y="476672"/>
            <a:ext cx="626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cs typeface="Aharoni" pitchFamily="2" charset="-79"/>
              </a:rPr>
              <a:t>Проблема, над якою працюю: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268760"/>
            <a:ext cx="24257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7664" y="1484784"/>
            <a:ext cx="49685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/>
              <a:t>Інтерактивний підхід до вивчення зарубіжної літератури як продуктивної </a:t>
            </a:r>
            <a:r>
              <a:rPr lang="uk-UA" sz="2800" b="1" i="1" dirty="0" smtClean="0"/>
              <a:t>  пізнавальної </a:t>
            </a:r>
            <a:r>
              <a:rPr lang="uk-UA" sz="2800" b="1" i="1" dirty="0"/>
              <a:t>діяльності учнів</a:t>
            </a:r>
            <a:endParaRPr lang="ru-RU" sz="2800" b="1" i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140968"/>
            <a:ext cx="2284400" cy="27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8026">
            <a:off x="3218918" y="3896356"/>
            <a:ext cx="1890122" cy="24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3742">
            <a:off x="5004047" y="3750870"/>
            <a:ext cx="1901825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716" y="3960515"/>
            <a:ext cx="1981200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41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2" y="0"/>
            <a:ext cx="9137817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476672"/>
            <a:ext cx="62646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/>
          </a:p>
          <a:p>
            <a:r>
              <a:rPr lang="ru-RU" sz="3200" b="1" dirty="0"/>
              <a:t> </a:t>
            </a:r>
            <a:r>
              <a:rPr lang="ru-RU" sz="3200" b="1" dirty="0" smtClean="0"/>
              <a:t> 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11965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19672" y="836712"/>
            <a:ext cx="7056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МОЄ КРЕДО  У СЛОВАХ Г.СКОВОРОДИ:</a:t>
            </a:r>
          </a:p>
          <a:p>
            <a:r>
              <a:rPr lang="uk-UA" sz="2800" dirty="0"/>
              <a:t>        </a:t>
            </a:r>
            <a:r>
              <a:rPr lang="uk-UA" sz="2800" b="1" i="1" dirty="0"/>
              <a:t>«Довго сам учись, </a:t>
            </a:r>
            <a:endParaRPr lang="uk-UA" sz="2800" b="1" i="1" dirty="0" smtClean="0"/>
          </a:p>
          <a:p>
            <a:r>
              <a:rPr lang="uk-UA" sz="2800" b="1" i="1" dirty="0"/>
              <a:t> </a:t>
            </a:r>
            <a:r>
              <a:rPr lang="uk-UA" sz="2800" b="1" i="1" dirty="0" smtClean="0"/>
              <a:t>                         якщо </a:t>
            </a:r>
            <a:r>
              <a:rPr lang="uk-UA" sz="2800" b="1" i="1" dirty="0"/>
              <a:t>хочеш навчати інших»</a:t>
            </a:r>
            <a:endParaRPr lang="ru-RU" sz="2800" b="1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86545"/>
            <a:ext cx="3157537" cy="421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28812"/>
            <a:ext cx="3884727" cy="29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296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7407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836712"/>
            <a:ext cx="712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/>
              <a:t>     КОЛИ </a:t>
            </a:r>
            <a:r>
              <a:rPr lang="uk-UA" sz="2000" b="1" i="1" dirty="0"/>
              <a:t>НАВЧАННЯ  ЦІКАВЕ, ТОДІ УЧЕНЬ ПРАЦЮЄ НА УРОЦІ</a:t>
            </a:r>
            <a:endParaRPr lang="ru-RU" sz="2000" b="1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1305">
            <a:off x="689890" y="1412776"/>
            <a:ext cx="3828358" cy="34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8135">
            <a:off x="4535996" y="2060848"/>
            <a:ext cx="3808478" cy="32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79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5556"/>
          <a:stretch/>
        </p:blipFill>
        <p:spPr>
          <a:xfrm>
            <a:off x="251520" y="36878"/>
            <a:ext cx="8712968" cy="67044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5736" y="332656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 </a:t>
            </a:r>
            <a:r>
              <a:rPr lang="uk-UA" sz="2400" b="1" dirty="0"/>
              <a:t>МОЄ БАЧЕННЯ ІНТЕРАКТИВНОГО ПІДХОДУ ДО ВИВЧЕННЯ </a:t>
            </a:r>
            <a:r>
              <a:rPr lang="uk-UA" sz="2400" b="1" dirty="0" smtClean="0"/>
              <a:t> ЗАРУБІЖНОЇ  ЛІТЕРАТУРИ</a:t>
            </a:r>
            <a:endParaRPr lang="uk-UA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23728" y="1484784"/>
            <a:ext cx="64807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*методичні тижні , </a:t>
            </a:r>
          </a:p>
          <a:p>
            <a:r>
              <a:rPr lang="uk-UA" sz="2000" b="1" dirty="0"/>
              <a:t> *літературні КВК «Хто? Що? Коли? Чому і як?»для учнів 5-6 класів, </a:t>
            </a:r>
          </a:p>
          <a:p>
            <a:r>
              <a:rPr lang="uk-UA" sz="2000" b="1" dirty="0"/>
              <a:t> *</a:t>
            </a:r>
            <a:r>
              <a:rPr lang="uk-UA" sz="2000" b="1" dirty="0" err="1"/>
              <a:t>квест</a:t>
            </a:r>
            <a:r>
              <a:rPr lang="uk-UA" sz="2000" b="1" dirty="0"/>
              <a:t> «Літературний калейдоскоп» для учнів 7 класу, </a:t>
            </a:r>
          </a:p>
          <a:p>
            <a:r>
              <a:rPr lang="uk-UA" sz="2000" b="1" dirty="0"/>
              <a:t> *змагання «Юні інтелектуали» (8-9 клас). </a:t>
            </a:r>
          </a:p>
          <a:p>
            <a:r>
              <a:rPr lang="uk-UA" sz="2000" b="1" dirty="0"/>
              <a:t> *підготувала </a:t>
            </a:r>
            <a:r>
              <a:rPr lang="uk-UA" sz="2000" b="1" dirty="0" err="1"/>
              <a:t>проєкт</a:t>
            </a:r>
            <a:r>
              <a:rPr lang="uk-UA" sz="2000" b="1" dirty="0"/>
              <a:t> «Я честь віддам титану Прометею», </a:t>
            </a:r>
          </a:p>
          <a:p>
            <a:r>
              <a:rPr lang="uk-UA" sz="2000" b="1" dirty="0"/>
              <a:t> *виготовила </a:t>
            </a:r>
            <a:r>
              <a:rPr lang="uk-UA" sz="2000" b="1" dirty="0" err="1"/>
              <a:t>роздатковий</a:t>
            </a:r>
            <a:r>
              <a:rPr lang="uk-UA" sz="2000" b="1" dirty="0"/>
              <a:t> матеріал до теми «Е. Портер «</a:t>
            </a:r>
            <a:r>
              <a:rPr lang="uk-UA" sz="2000" b="1" dirty="0" err="1"/>
              <a:t>Полліанна</a:t>
            </a:r>
            <a:r>
              <a:rPr lang="uk-UA" sz="2000" b="1" dirty="0"/>
              <a:t>»,                                                                                        *презентувала </a:t>
            </a:r>
            <a:r>
              <a:rPr lang="uk-UA" sz="2000" b="1" dirty="0" err="1"/>
              <a:t>Клоуз-тест</a:t>
            </a:r>
            <a:r>
              <a:rPr lang="uk-UA" sz="2000" b="1" dirty="0"/>
              <a:t> (специфічний тип тестового завдання відкритої форми - відновлення у зв’язному тексті пропущених слів) до теми О. Генрі «Останній листок», </a:t>
            </a:r>
          </a:p>
          <a:p>
            <a:r>
              <a:rPr lang="uk-UA" sz="2000" b="1" dirty="0"/>
              <a:t> * створила презентацію «Чи може сліпота завадити досягти успіху в житті?» (6 клас В.Короленко «Сліпий музикант»).</a:t>
            </a:r>
          </a:p>
        </p:txBody>
      </p:sp>
    </p:spTree>
    <p:extLst>
      <p:ext uri="{BB962C8B-B14F-4D97-AF65-F5344CB8AC3E}">
        <p14:creationId xmlns:p14="http://schemas.microsoft.com/office/powerpoint/2010/main" val="233089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9112" r="16222" b="43556"/>
          <a:stretch/>
        </p:blipFill>
        <p:spPr>
          <a:xfrm>
            <a:off x="274320" y="260648"/>
            <a:ext cx="4023360" cy="3246120"/>
          </a:xfrm>
          <a:prstGeom prst="can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 r="12074" b="25000"/>
          <a:stretch/>
        </p:blipFill>
        <p:spPr>
          <a:xfrm>
            <a:off x="4328160" y="3212976"/>
            <a:ext cx="4522470" cy="3429000"/>
          </a:xfrm>
          <a:prstGeom prst="rect">
            <a:avLst/>
          </a:prstGeom>
        </p:spPr>
      </p:pic>
      <p:sp>
        <p:nvSpPr>
          <p:cNvPr id="5" name="Блок-схема: знак завершения 4"/>
          <p:cNvSpPr/>
          <p:nvPr/>
        </p:nvSpPr>
        <p:spPr>
          <a:xfrm rot="20962378">
            <a:off x="433897" y="3903306"/>
            <a:ext cx="2642495" cy="66179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530" y="4683631"/>
            <a:ext cx="2088232" cy="688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8811">
            <a:off x="171297" y="5964306"/>
            <a:ext cx="2260175" cy="64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6607">
            <a:off x="6033965" y="2447250"/>
            <a:ext cx="2509575" cy="53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7704">
            <a:off x="5702204" y="1307839"/>
            <a:ext cx="2592288" cy="60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260648"/>
            <a:ext cx="4013866" cy="739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279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b="1" dirty="0"/>
          </a:p>
        </p:txBody>
      </p:sp>
      <p:sp>
        <p:nvSpPr>
          <p:cNvPr id="9" name="TextBox 8"/>
          <p:cNvSpPr txBox="1"/>
          <p:nvPr/>
        </p:nvSpPr>
        <p:spPr>
          <a:xfrm rot="21146298">
            <a:off x="561651" y="4126484"/>
            <a:ext cx="2312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>МОЗГОВИЙ  ШТУРМ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99855" y="4899737"/>
            <a:ext cx="2266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>      КАРУСЕЛЬ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1043013">
            <a:off x="478046" y="5923378"/>
            <a:ext cx="2874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>  </a:t>
            </a:r>
          </a:p>
          <a:p>
            <a:r>
              <a:rPr lang="uk-UA" b="1" dirty="0" smtClean="0">
                <a:solidFill>
                  <a:srgbClr val="FFFF00"/>
                </a:solidFill>
              </a:rPr>
              <a:t>РОБОТА В ПАРАХ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444647">
            <a:off x="6055811" y="1255047"/>
            <a:ext cx="217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 </a:t>
            </a:r>
          </a:p>
          <a:p>
            <a:r>
              <a:rPr lang="uk-UA" dirty="0" smtClean="0"/>
              <a:t>  </a:t>
            </a:r>
            <a:r>
              <a:rPr lang="uk-UA" b="1" dirty="0" smtClean="0">
                <a:solidFill>
                  <a:srgbClr val="FFFF00"/>
                </a:solidFill>
              </a:rPr>
              <a:t>АКВАРІУМ</a:t>
            </a:r>
            <a:endParaRPr lang="uk-UA" b="1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68540" y="2575083"/>
            <a:ext cx="2859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                      </a:t>
            </a:r>
            <a:r>
              <a:rPr lang="uk-UA" b="1" dirty="0" smtClean="0">
                <a:solidFill>
                  <a:srgbClr val="FFFF00"/>
                </a:solidFill>
              </a:rPr>
              <a:t>МІКРОФОН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48064" y="476672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6"/>
                </a:solidFill>
              </a:rPr>
              <a:t>СУЧАСНИЙ УРОК</a:t>
            </a:r>
            <a:endParaRPr lang="ru-RU" sz="2800" b="1" dirty="0">
              <a:solidFill>
                <a:schemeClr val="accent6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9" y="1592252"/>
            <a:ext cx="2160241" cy="10734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32040" y="188370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> КОЛО ВЕНА</a:t>
            </a:r>
            <a:endParaRPr lang="uk-UA" b="1" dirty="0">
              <a:solidFill>
                <a:srgbClr val="FFFF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1680" y="5483728"/>
            <a:ext cx="2314547" cy="9847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709598">
            <a:off x="1913561" y="5676842"/>
            <a:ext cx="1736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 </a:t>
            </a:r>
            <a:r>
              <a:rPr lang="uk-UA" b="1" dirty="0" smtClean="0">
                <a:solidFill>
                  <a:srgbClr val="FFFF00"/>
                </a:solidFill>
              </a:rPr>
              <a:t>ДИСКУСІЯ</a:t>
            </a:r>
            <a:endParaRPr lang="uk-UA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5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871" y="3068960"/>
            <a:ext cx="3344936" cy="27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6" y="980728"/>
            <a:ext cx="4169125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60032" y="980728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Те, що учень не розгледить у свого товариша, батька, сусіда, він може побачити в Тома </a:t>
            </a:r>
            <a:r>
              <a:rPr lang="uk-UA" sz="2400" b="1" dirty="0" err="1"/>
              <a:t>Сойєра</a:t>
            </a:r>
            <a:r>
              <a:rPr lang="uk-UA" sz="2400" b="1" dirty="0"/>
              <a:t>, Дон Кіхота, Маленького принца,…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3" y="3645024"/>
            <a:ext cx="402511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5 клас. Завдання з «</a:t>
            </a:r>
            <a:r>
              <a:rPr lang="uk-UA" sz="2000" b="1" dirty="0" err="1"/>
              <a:t>цікавинками</a:t>
            </a:r>
            <a:r>
              <a:rPr lang="uk-UA" sz="2000" b="1" dirty="0"/>
              <a:t>»:</a:t>
            </a:r>
          </a:p>
          <a:p>
            <a:r>
              <a:rPr lang="uk-UA" dirty="0"/>
              <a:t> </a:t>
            </a:r>
            <a:r>
              <a:rPr lang="uk-UA" b="1" dirty="0"/>
              <a:t>* Скласти казку «навпаки», де </a:t>
            </a:r>
            <a:r>
              <a:rPr lang="uk-UA" b="1" dirty="0" err="1"/>
              <a:t>заєць-</a:t>
            </a:r>
            <a:r>
              <a:rPr lang="uk-UA" b="1" dirty="0"/>
              <a:t> хитрий, підступний,а лисиця – добра, слабка.</a:t>
            </a:r>
          </a:p>
          <a:p>
            <a:r>
              <a:rPr lang="uk-UA" b="1" dirty="0"/>
              <a:t> * Скласти невеличку розповідь «Якби я був чарівником, кого із своїх друзів нагородив би? За що? Чому?</a:t>
            </a:r>
          </a:p>
        </p:txBody>
      </p:sp>
    </p:spTree>
    <p:extLst>
      <p:ext uri="{BB962C8B-B14F-4D97-AF65-F5344CB8AC3E}">
        <p14:creationId xmlns:p14="http://schemas.microsoft.com/office/powerpoint/2010/main" val="249374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24999"/>
          <a:stretch/>
        </p:blipFill>
        <p:spPr>
          <a:xfrm>
            <a:off x="1403648" y="1196752"/>
            <a:ext cx="5893234" cy="55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476672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                         </a:t>
            </a:r>
            <a:r>
              <a:rPr lang="uk-UA" sz="2400" b="1" i="1" dirty="0" smtClean="0"/>
              <a:t>УРОК : РОЛЬОВА ГРА  ПРОХОДИТЬ НА УРА!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03403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572</Words>
  <Application>Microsoft Office PowerPoint</Application>
  <PresentationFormat>Экран (4:3)</PresentationFormat>
  <Paragraphs>103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Бузікевич Любов     Дмитрівна</dc:title>
  <dc:creator>Work</dc:creator>
  <cp:lastModifiedBy>Work</cp:lastModifiedBy>
  <cp:revision>23</cp:revision>
  <dcterms:created xsi:type="dcterms:W3CDTF">2023-02-28T15:55:58Z</dcterms:created>
  <dcterms:modified xsi:type="dcterms:W3CDTF">2023-03-04T09:33:02Z</dcterms:modified>
</cp:coreProperties>
</file>