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5" r:id="rId10"/>
    <p:sldId id="267" r:id="rId11"/>
    <p:sldId id="268" r:id="rId12"/>
    <p:sldId id="269" r:id="rId13"/>
    <p:sldId id="270" r:id="rId14"/>
    <p:sldId id="271" r:id="rId15"/>
    <p:sldId id="276" r:id="rId16"/>
    <p:sldId id="275" r:id="rId1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717" autoAdjust="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AF463A-BC7C-46EE-9F1E-7F377CCA4891}" type="datetimeFigureOut">
              <a:rPr lang="en-US" smtClean="0"/>
              <a:pPr/>
              <a:t>2/4/2022</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2/4/2022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2/4/2022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2/4/2022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2/4/2022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2/4/2022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2/4/2022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2/4/2022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2/4/2022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2/4/2022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2/4/2022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077200" y="6356350"/>
            <a:ext cx="609600" cy="365125"/>
          </a:xfrm>
        </p:spPr>
        <p:txBody>
          <a:bodyPr/>
          <a:lstStyle/>
          <a:p>
            <a:fld id="{A483448D-3A78-4528-A469-B745A65DA480}" type="slidenum">
              <a:rPr lang="en-US" smtClean="0"/>
              <a:pPr/>
              <a:t>‹#›</a:t>
            </a:fld>
            <a:endParaRPr lang="en-US"/>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F463A-BC7C-46EE-9F1E-7F377CCA4891}" type="datetimeFigureOut">
              <a:rPr lang="en-US" smtClean="0"/>
              <a:pPr/>
              <a:t>2/4/2022</a:t>
            </a:fld>
            <a:endParaRPr lang="en-US"/>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3448D-3A78-4528-A469-B745A65DA480}" type="slidenum">
              <a:rPr lang="en-US" smtClean="0"/>
              <a:pPr/>
              <a:t>‹#›</a:t>
            </a:fld>
            <a:endParaRPr lang="en-US"/>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arch.ligazakon.ua/l_doc2.nsf/link1/T990651.html" TargetMode="External"/><Relationship Id="rId2" Type="http://schemas.openxmlformats.org/officeDocument/2006/relationships/hyperlink" Target="http://search.ligazakon.ua/l_doc2.nsf/link1/T172145.html"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4648200"/>
          </a:xfrm>
        </p:spPr>
        <p:txBody>
          <a:bodyPr>
            <a:normAutofit/>
          </a:bodyPr>
          <a:lstStyle/>
          <a:p>
            <a:pPr algn="ctr"/>
            <a:r>
              <a:rPr lang="uk-UA" dirty="0" smtClean="0"/>
              <a:t/>
            </a:r>
            <a:br>
              <a:rPr lang="uk-UA" dirty="0" smtClean="0"/>
            </a:br>
            <a:r>
              <a:rPr lang="uk-UA" dirty="0" smtClean="0"/>
              <a:t/>
            </a:r>
            <a:br>
              <a:rPr lang="uk-UA" dirty="0" smtClean="0"/>
            </a:br>
            <a:r>
              <a:rPr lang="uk-UA" dirty="0" smtClean="0"/>
              <a:t/>
            </a:r>
            <a:br>
              <a:rPr lang="uk-UA" dirty="0" smtClean="0"/>
            </a:br>
            <a:endParaRPr lang="uk-UA" dirty="0"/>
          </a:p>
        </p:txBody>
      </p:sp>
      <p:sp>
        <p:nvSpPr>
          <p:cNvPr id="4" name="Прямоугольник 3"/>
          <p:cNvSpPr/>
          <p:nvPr/>
        </p:nvSpPr>
        <p:spPr>
          <a:xfrm>
            <a:off x="990600" y="1295400"/>
            <a:ext cx="7086600" cy="4401205"/>
          </a:xfrm>
          <a:prstGeom prst="rect">
            <a:avLst/>
          </a:prstGeom>
        </p:spPr>
        <p:txBody>
          <a:bodyPr wrap="square">
            <a:spAutoFit/>
          </a:bodyPr>
          <a:lstStyle/>
          <a:p>
            <a:pPr algn="ctr"/>
            <a:r>
              <a:rPr lang="uk-UA" sz="4000" b="1" dirty="0" smtClean="0">
                <a:solidFill>
                  <a:schemeClr val="bg1"/>
                </a:solidFill>
                <a:latin typeface="Times New Roman" pitchFamily="18" charset="0"/>
                <a:cs typeface="Times New Roman" pitchFamily="18" charset="0"/>
              </a:rPr>
              <a:t>Про </a:t>
            </a:r>
            <a:r>
              <a:rPr lang="uk-UA" sz="4000" b="1" smtClean="0">
                <a:solidFill>
                  <a:schemeClr val="bg1"/>
                </a:solidFill>
                <a:latin typeface="Times New Roman" pitchFamily="18" charset="0"/>
                <a:cs typeface="Times New Roman" pitchFamily="18" charset="0"/>
              </a:rPr>
              <a:t>форми </a:t>
            </a:r>
            <a:r>
              <a:rPr lang="uk-UA" sz="4000" b="1" smtClean="0">
                <a:solidFill>
                  <a:schemeClr val="bg1"/>
                </a:solidFill>
                <a:latin typeface="Times New Roman" pitchFamily="18" charset="0"/>
                <a:cs typeface="Times New Roman" pitchFamily="18" charset="0"/>
              </a:rPr>
              <a:t>та </a:t>
            </a:r>
            <a:r>
              <a:rPr lang="uk-UA" sz="4000" b="1" dirty="0" smtClean="0">
                <a:solidFill>
                  <a:schemeClr val="bg1"/>
                </a:solidFill>
                <a:latin typeface="Times New Roman" pitchFamily="18" charset="0"/>
                <a:cs typeface="Times New Roman" pitchFamily="18" charset="0"/>
              </a:rPr>
              <a:t>види</a:t>
            </a:r>
            <a:br>
              <a:rPr lang="uk-UA" sz="4000" b="1" dirty="0" smtClean="0">
                <a:solidFill>
                  <a:schemeClr val="bg1"/>
                </a:solidFill>
                <a:latin typeface="Times New Roman" pitchFamily="18" charset="0"/>
                <a:cs typeface="Times New Roman" pitchFamily="18" charset="0"/>
              </a:rPr>
            </a:br>
            <a:r>
              <a:rPr lang="uk-UA" sz="4000" b="1" dirty="0" smtClean="0">
                <a:solidFill>
                  <a:schemeClr val="bg1"/>
                </a:solidFill>
                <a:latin typeface="Times New Roman" pitchFamily="18" charset="0"/>
                <a:cs typeface="Times New Roman" pitchFamily="18" charset="0"/>
              </a:rPr>
              <a:t>підвищення кваліфікації педагогічних працівників закладів освіти Червоноградської міської ради у 2021 році </a:t>
            </a:r>
          </a:p>
          <a:p>
            <a:pPr algn="ctr"/>
            <a:endParaRPr lang="uk-UA" sz="4000" b="1" dirty="0" smtClean="0">
              <a:solidFill>
                <a:schemeClr val="bg1"/>
              </a:solidFill>
              <a:latin typeface="Times New Roman" pitchFamily="18" charset="0"/>
              <a:cs typeface="Times New Roman" pitchFamily="18" charset="0"/>
            </a:endParaRPr>
          </a:p>
        </p:txBody>
      </p:sp>
      <p:pic>
        <p:nvPicPr>
          <p:cNvPr id="5" name="Picture 2" descr="C:\Users\User\Desktop\чоловічок.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500826" y="5072074"/>
            <a:ext cx="2643174" cy="1588949"/>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66800"/>
            <a:ext cx="8229600" cy="5257800"/>
          </a:xfrm>
        </p:spPr>
        <p:txBody>
          <a:bodyPr>
            <a:normAutofit lnSpcReduction="10000"/>
          </a:bodyPr>
          <a:lstStyle/>
          <a:p>
            <a:pPr algn="just"/>
            <a:r>
              <a:rPr lang="uk-UA" sz="2800" dirty="0" smtClean="0">
                <a:latin typeface="Times New Roman" pitchFamily="18" charset="0"/>
                <a:cs typeface="Times New Roman" pitchFamily="18" charset="0"/>
              </a:rPr>
              <a:t>Відділ освіти Червоноградської міської ради уклав  договір і підписав гарантійний лист  на умовах </a:t>
            </a:r>
            <a:r>
              <a:rPr lang="uk-UA" sz="2800" dirty="0" err="1" smtClean="0">
                <a:latin typeface="Times New Roman" pitchFamily="18" charset="0"/>
                <a:cs typeface="Times New Roman" pitchFamily="18" charset="0"/>
              </a:rPr>
              <a:t>співфінансування</a:t>
            </a:r>
            <a:r>
              <a:rPr lang="uk-UA" sz="2800" dirty="0" smtClean="0">
                <a:latin typeface="Times New Roman" pitchFamily="18" charset="0"/>
                <a:cs typeface="Times New Roman" pitchFamily="18" charset="0"/>
              </a:rPr>
              <a:t> коштів місцевого бюджету і департаменту освіти і науки (50%/50%) із Національним університетом "Львівська політехніка" для проведення навчання </a:t>
            </a:r>
            <a:r>
              <a:rPr lang="uk-UA" sz="2800" b="1" dirty="0" smtClean="0">
                <a:latin typeface="Times New Roman" pitchFamily="18" charset="0"/>
                <a:cs typeface="Times New Roman" pitchFamily="18" charset="0"/>
              </a:rPr>
              <a:t>20</a:t>
            </a:r>
            <a:r>
              <a:rPr lang="uk-UA" sz="2800" dirty="0" smtClean="0">
                <a:latin typeface="Times New Roman" pitchFamily="18" charset="0"/>
                <a:cs typeface="Times New Roman" pitchFamily="18" charset="0"/>
              </a:rPr>
              <a:t> педагогічних працівників закладів освіти Червоноградської міської ради, а саме ЧЗШ № </a:t>
            </a:r>
            <a:r>
              <a:rPr lang="en-US" sz="2800" dirty="0" smtClean="0">
                <a:latin typeface="Times New Roman" pitchFamily="18" charset="0"/>
                <a:cs typeface="Times New Roman" pitchFamily="18" charset="0"/>
              </a:rPr>
              <a:t>9,</a:t>
            </a:r>
            <a:r>
              <a:rPr lang="uk-UA" sz="2800" dirty="0" smtClean="0">
                <a:latin typeface="Times New Roman" pitchFamily="18" charset="0"/>
                <a:cs typeface="Times New Roman" pitchFamily="18" charset="0"/>
              </a:rPr>
              <a:t> ЧЗШ № </a:t>
            </a:r>
            <a:r>
              <a:rPr lang="en-US" sz="2800" dirty="0" smtClean="0">
                <a:latin typeface="Times New Roman" pitchFamily="18" charset="0"/>
                <a:cs typeface="Times New Roman" pitchFamily="18" charset="0"/>
              </a:rPr>
              <a:t>12</a:t>
            </a:r>
            <a:r>
              <a:rPr lang="uk-UA" sz="2800" dirty="0" smtClean="0">
                <a:latin typeface="Times New Roman" pitchFamily="18" charset="0"/>
                <a:cs typeface="Times New Roman" pitchFamily="18" charset="0"/>
              </a:rPr>
              <a:t>,ЧНВК № 10 за програмою "Використання технологій дистанційного навчання. Формування цифрової компетентності" Таке навчання було проведено у </a:t>
            </a:r>
            <a:r>
              <a:rPr lang="en-US" sz="2800" dirty="0" smtClean="0">
                <a:latin typeface="Times New Roman" pitchFamily="18" charset="0"/>
                <a:cs typeface="Times New Roman" pitchFamily="18" charset="0"/>
              </a:rPr>
              <a:t>II</a:t>
            </a:r>
            <a:r>
              <a:rPr lang="uk-UA" sz="2800" dirty="0" smtClean="0">
                <a:latin typeface="Times New Roman" pitchFamily="18" charset="0"/>
                <a:cs typeface="Times New Roman" pitchFamily="18" charset="0"/>
              </a:rPr>
              <a:t> грудні 2021 року.</a:t>
            </a:r>
            <a:r>
              <a:rPr lang="uk-UA" sz="2800" b="1" dirty="0" smtClean="0">
                <a:latin typeface="Times New Roman" pitchFamily="18" charset="0"/>
                <a:cs typeface="Times New Roman" pitchFamily="18" charset="0"/>
              </a:rPr>
              <a:t> </a:t>
            </a:r>
            <a:endParaRPr lang="uk-UA" sz="2800" dirty="0" smtClean="0">
              <a:latin typeface="Times New Roman" pitchFamily="18" charset="0"/>
              <a:cs typeface="Times New Roman" pitchFamily="18" charset="0"/>
            </a:endParaRPr>
          </a:p>
          <a:p>
            <a:pPr algn="just"/>
            <a:endParaRPr lang="uk-UA"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90600"/>
            <a:ext cx="8229600" cy="5334000"/>
          </a:xfrm>
        </p:spPr>
        <p:txBody>
          <a:bodyPr>
            <a:normAutofit fontScale="77500" lnSpcReduction="20000"/>
          </a:bodyPr>
          <a:lstStyle/>
          <a:p>
            <a:pPr algn="just"/>
            <a:r>
              <a:rPr lang="uk-UA" sz="2800" dirty="0" smtClean="0">
                <a:latin typeface="Times New Roman" pitchFamily="18" charset="0"/>
                <a:cs typeface="Times New Roman" pitchFamily="18" charset="0"/>
              </a:rPr>
              <a:t>За сприяння Центру професійного розвитку педагогічних працівників у I та II  півріччі 2021 року було організовано навчання на базі КНЗ «Черкаський обласний інститут післядипломної освіти педагогічних працівників Черкаської обласної ради» з теми «Організація освітнього процесу в умовах інклюзивної освіти» (30 годин) для педагогічних працівників ЗО Червоноградської міської ради. Організацію навчання координували консультанти ЦПРПП: </a:t>
            </a:r>
            <a:r>
              <a:rPr lang="uk-UA" sz="2800" dirty="0" err="1" smtClean="0">
                <a:latin typeface="Times New Roman" pitchFamily="18" charset="0"/>
                <a:cs typeface="Times New Roman" pitchFamily="18" charset="0"/>
              </a:rPr>
              <a:t>Пляцко</a:t>
            </a:r>
            <a:r>
              <a:rPr lang="uk-UA" sz="2800" dirty="0" smtClean="0">
                <a:latin typeface="Times New Roman" pitchFamily="18" charset="0"/>
                <a:cs typeface="Times New Roman" pitchFamily="18" charset="0"/>
              </a:rPr>
              <a:t> О.Я., </a:t>
            </a:r>
            <a:r>
              <a:rPr lang="uk-UA" sz="2800" dirty="0" err="1" smtClean="0">
                <a:latin typeface="Times New Roman" pitchFamily="18" charset="0"/>
                <a:cs typeface="Times New Roman" pitchFamily="18" charset="0"/>
              </a:rPr>
              <a:t>Закус</a:t>
            </a:r>
            <a:r>
              <a:rPr lang="uk-UA" sz="2800" dirty="0" smtClean="0">
                <a:latin typeface="Times New Roman" pitchFamily="18" charset="0"/>
                <a:cs typeface="Times New Roman" pitchFamily="18" charset="0"/>
              </a:rPr>
              <a:t> Г.В., Пиріг І.В., </a:t>
            </a:r>
            <a:r>
              <a:rPr lang="uk-UA" sz="2800" dirty="0" err="1" smtClean="0">
                <a:latin typeface="Times New Roman" pitchFamily="18" charset="0"/>
                <a:cs typeface="Times New Roman" pitchFamily="18" charset="0"/>
              </a:rPr>
              <a:t>Ящишин</a:t>
            </a:r>
            <a:r>
              <a:rPr lang="uk-UA" sz="2800" dirty="0" smtClean="0">
                <a:latin typeface="Times New Roman" pitchFamily="18" charset="0"/>
                <a:cs typeface="Times New Roman" pitchFamily="18" charset="0"/>
              </a:rPr>
              <a:t> І.В., Маркевич П.В., психолог Кобзар Ж.Л.. Навчання проводилось дистанційно за кошти фізичних осіб. Його пройшли </a:t>
            </a:r>
            <a:r>
              <a:rPr lang="uk-UA" sz="2800" b="1" dirty="0" smtClean="0">
                <a:solidFill>
                  <a:srgbClr val="FF0000"/>
                </a:solidFill>
                <a:latin typeface="Times New Roman" pitchFamily="18" charset="0"/>
                <a:cs typeface="Times New Roman" pitchFamily="18" charset="0"/>
              </a:rPr>
              <a:t>333</a:t>
            </a:r>
            <a:r>
              <a:rPr lang="uk-UA" sz="2800" dirty="0" smtClean="0">
                <a:latin typeface="Times New Roman" pitchFamily="18" charset="0"/>
                <a:cs typeface="Times New Roman" pitchFamily="18" charset="0"/>
              </a:rPr>
              <a:t> педагоги ЗЗСО, ЗДО та ЗПО Червоноградської міської ради. </a:t>
            </a:r>
          </a:p>
          <a:p>
            <a:pPr algn="just"/>
            <a:r>
              <a:rPr lang="uk-UA" sz="2800" dirty="0" smtClean="0">
                <a:latin typeface="Times New Roman" pitchFamily="18" charset="0"/>
                <a:cs typeface="Times New Roman" pitchFamily="18" charset="0"/>
              </a:rPr>
              <a:t>Для </a:t>
            </a:r>
            <a:r>
              <a:rPr lang="uk-UA" sz="2800" b="1" dirty="0" smtClean="0">
                <a:solidFill>
                  <a:srgbClr val="FF0000"/>
                </a:solidFill>
                <a:latin typeface="Times New Roman" pitchFamily="18" charset="0"/>
                <a:cs typeface="Times New Roman" pitchFamily="18" charset="0"/>
              </a:rPr>
              <a:t>19</a:t>
            </a:r>
            <a:r>
              <a:rPr lang="uk-UA" sz="2800" dirty="0" smtClean="0">
                <a:latin typeface="Times New Roman" pitchFamily="18" charset="0"/>
                <a:cs typeface="Times New Roman" pitchFamily="18" charset="0"/>
              </a:rPr>
              <a:t> учителів мистецтва ЗЗСО було організовано навчання з теми «Інтегроване навчання мистецтву у фокусі НУШ: тематичний і </a:t>
            </a:r>
            <a:r>
              <a:rPr lang="uk-UA" sz="2800" dirty="0" err="1" smtClean="0">
                <a:latin typeface="Times New Roman" pitchFamily="18" charset="0"/>
                <a:cs typeface="Times New Roman" pitchFamily="18" charset="0"/>
              </a:rPr>
              <a:t>діяльнісний</a:t>
            </a:r>
            <a:r>
              <a:rPr lang="uk-UA" sz="2800" dirty="0" smtClean="0">
                <a:latin typeface="Times New Roman" pitchFamily="18" charset="0"/>
                <a:cs typeface="Times New Roman" pitchFamily="18" charset="0"/>
              </a:rPr>
              <a:t> підхід» також на базі КНЗ «Черкаський обласний інститут післядипломної освіти педагогічних працівників Черкаської обласної ради».</a:t>
            </a:r>
          </a:p>
          <a:p>
            <a:pPr algn="just"/>
            <a:endParaRPr lang="uk-UA" sz="2800" dirty="0" smtClean="0">
              <a:latin typeface="Times New Roman" pitchFamily="18" charset="0"/>
              <a:cs typeface="Times New Roman" pitchFamily="18" charset="0"/>
            </a:endParaRPr>
          </a:p>
          <a:p>
            <a:endParaRPr lang="uk-U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66800"/>
            <a:ext cx="8229600" cy="5257800"/>
          </a:xfrm>
        </p:spPr>
        <p:txBody>
          <a:bodyPr>
            <a:normAutofit fontScale="92500" lnSpcReduction="10000"/>
          </a:bodyPr>
          <a:lstStyle/>
          <a:p>
            <a:pPr algn="just"/>
            <a:r>
              <a:rPr lang="uk-UA" sz="2400" dirty="0" smtClean="0">
                <a:latin typeface="Times New Roman" pitchFamily="18" charset="0"/>
                <a:cs typeface="Times New Roman" pitchFamily="18" charset="0"/>
              </a:rPr>
              <a:t>Відділ освіти і Центр професійного розвитку педагогічних працівників Червоноградської міської ради у плані підвищення кваліфікації педагогічних працівників тісно співпрацює з </a:t>
            </a:r>
            <a:r>
              <a:rPr lang="uk-UA" sz="2400" dirty="0" err="1" smtClean="0">
                <a:latin typeface="Times New Roman" pitchFamily="18" charset="0"/>
                <a:cs typeface="Times New Roman" pitchFamily="18" charset="0"/>
              </a:rPr>
              <a:t>КЗ</a:t>
            </a:r>
            <a:r>
              <a:rPr lang="uk-UA" sz="2400" dirty="0" smtClean="0">
                <a:latin typeface="Times New Roman" pitchFamily="18" charset="0"/>
                <a:cs typeface="Times New Roman" pitchFamily="18" charset="0"/>
              </a:rPr>
              <a:t> ЛОР "ЛОІППО". Інституту виділяються кошти з державного бюджету на підвищення кваліфікації педагогічних працівників, тому усі педагоги, які навчаються на базі інституту, отримують цю послугу безкоштовно. </a:t>
            </a:r>
          </a:p>
          <a:p>
            <a:pPr algn="just"/>
            <a:r>
              <a:rPr lang="uk-UA" sz="2400" dirty="0" smtClean="0">
                <a:latin typeface="Times New Roman" pitchFamily="18" charset="0"/>
                <a:cs typeface="Times New Roman" pitchFamily="18" charset="0"/>
              </a:rPr>
              <a:t>Для подання регіонального замовлення на підвищення кваліфікації при </a:t>
            </a:r>
            <a:r>
              <a:rPr lang="uk-UA" sz="2400" dirty="0" err="1" smtClean="0">
                <a:latin typeface="Times New Roman" pitchFamily="18" charset="0"/>
                <a:cs typeface="Times New Roman" pitchFamily="18" charset="0"/>
              </a:rPr>
              <a:t>КЗ</a:t>
            </a:r>
            <a:r>
              <a:rPr lang="uk-UA" sz="2400" dirty="0" smtClean="0">
                <a:latin typeface="Times New Roman" pitchFamily="18" charset="0"/>
                <a:cs typeface="Times New Roman" pitchFamily="18" charset="0"/>
              </a:rPr>
              <a:t> ЛОР "ЛОІППО" на 2022 року уже зібрано та узагальнено інформацію про педагогічних працівників ЗО 2023, 2024, 2025 - 2027 років атестації. У грудні 2021року заклади освіти уклали договір з </a:t>
            </a:r>
            <a:r>
              <a:rPr lang="uk-UA" sz="2400" dirty="0" err="1" smtClean="0">
                <a:latin typeface="Times New Roman" pitchFamily="18" charset="0"/>
                <a:cs typeface="Times New Roman" pitchFamily="18" charset="0"/>
              </a:rPr>
              <a:t>КЗ</a:t>
            </a:r>
            <a:r>
              <a:rPr lang="uk-UA" sz="2400" dirty="0" smtClean="0">
                <a:latin typeface="Times New Roman" pitchFamily="18" charset="0"/>
                <a:cs typeface="Times New Roman" pitchFamily="18" charset="0"/>
              </a:rPr>
              <a:t> ЛОР «Львівський обласний інститут післядипломної педагогічної освіти» на 2022 рік, сформували списки педагогічних працівників регіонального замовлення на КПК 2023 </a:t>
            </a:r>
            <a:r>
              <a:rPr lang="uk-UA" sz="2400" dirty="0" err="1" smtClean="0">
                <a:latin typeface="Times New Roman" pitchFamily="18" charset="0"/>
                <a:cs typeface="Times New Roman" pitchFamily="18" charset="0"/>
              </a:rPr>
              <a:t>р.а</a:t>
            </a:r>
            <a:r>
              <a:rPr lang="uk-UA" sz="2400" dirty="0" smtClean="0">
                <a:latin typeface="Times New Roman" pitchFamily="18" charset="0"/>
                <a:cs typeface="Times New Roman" pitchFamily="18" charset="0"/>
              </a:rPr>
              <a:t>., 2024 </a:t>
            </a:r>
            <a:r>
              <a:rPr lang="uk-UA" sz="2400" dirty="0" err="1" smtClean="0">
                <a:latin typeface="Times New Roman" pitchFamily="18" charset="0"/>
                <a:cs typeface="Times New Roman" pitchFamily="18" charset="0"/>
              </a:rPr>
              <a:t>р.а</a:t>
            </a:r>
            <a:r>
              <a:rPr lang="uk-UA" sz="2400" dirty="0" smtClean="0">
                <a:latin typeface="Times New Roman" pitchFamily="18" charset="0"/>
                <a:cs typeface="Times New Roman" pitchFamily="18" charset="0"/>
              </a:rPr>
              <a:t>. за 30-годинною програмою, 2025, 2026, 2027 р. а. за 8 - год. спецкурсом за кошти державного бюджету.</a:t>
            </a:r>
          </a:p>
          <a:p>
            <a:endParaRPr lang="uk-U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90600"/>
            <a:ext cx="8229600" cy="5334000"/>
          </a:xfrm>
        </p:spPr>
        <p:txBody>
          <a:bodyPr>
            <a:normAutofit fontScale="92500" lnSpcReduction="10000"/>
          </a:bodyPr>
          <a:lstStyle/>
          <a:p>
            <a:pPr algn="just"/>
            <a:r>
              <a:rPr lang="uk-UA" sz="2400" dirty="0" smtClean="0">
                <a:latin typeface="Times New Roman" pitchFamily="18" charset="0"/>
                <a:cs typeface="Times New Roman" pitchFamily="18" charset="0"/>
              </a:rPr>
              <a:t>У вересні – жовтні 2021 року пройшли навчання у </a:t>
            </a:r>
            <a:r>
              <a:rPr lang="uk-UA" sz="2400" dirty="0" err="1" smtClean="0">
                <a:latin typeface="Times New Roman" pitchFamily="18" charset="0"/>
                <a:cs typeface="Times New Roman" pitchFamily="18" charset="0"/>
              </a:rPr>
              <a:t>КЗ</a:t>
            </a:r>
            <a:r>
              <a:rPr lang="uk-UA" sz="2400" dirty="0" smtClean="0">
                <a:latin typeface="Times New Roman" pitchFamily="18" charset="0"/>
                <a:cs typeface="Times New Roman" pitchFamily="18" charset="0"/>
              </a:rPr>
              <a:t> ЛОР "ЛОІППО" і були підготовлені як </a:t>
            </a:r>
            <a:r>
              <a:rPr lang="uk-UA" sz="2400" dirty="0" smtClean="0">
                <a:solidFill>
                  <a:srgbClr val="FF0000"/>
                </a:solidFill>
                <a:latin typeface="Times New Roman" pitchFamily="18" charset="0"/>
                <a:cs typeface="Times New Roman" pitchFamily="18" charset="0"/>
              </a:rPr>
              <a:t>супервізори</a:t>
            </a:r>
            <a:r>
              <a:rPr lang="uk-UA" sz="2400" dirty="0" smtClean="0">
                <a:latin typeface="Times New Roman" pitchFamily="18" charset="0"/>
                <a:cs typeface="Times New Roman" pitchFamily="18" charset="0"/>
              </a:rPr>
              <a:t> за кошти державного бюджету такі педагоги: </a:t>
            </a:r>
            <a:r>
              <a:rPr lang="uk-UA" sz="2400" dirty="0" err="1" smtClean="0">
                <a:latin typeface="Times New Roman" pitchFamily="18" charset="0"/>
                <a:cs typeface="Times New Roman" pitchFamily="18" charset="0"/>
              </a:rPr>
              <a:t>Іонайтєнє</a:t>
            </a:r>
            <a:r>
              <a:rPr lang="uk-UA" sz="2400" dirty="0" smtClean="0">
                <a:latin typeface="Times New Roman" pitchFamily="18" charset="0"/>
                <a:cs typeface="Times New Roman" pitchFamily="18" charset="0"/>
              </a:rPr>
              <a:t> Н.В.(заступник директора ЧЗШ № 9,учитель початкових класів), Демків І.В. (учитель початкових класів ЧСШ № 8), </a:t>
            </a:r>
            <a:r>
              <a:rPr lang="uk-UA" sz="2400" dirty="0" err="1" smtClean="0">
                <a:latin typeface="Times New Roman" pitchFamily="18" charset="0"/>
                <a:cs typeface="Times New Roman" pitchFamily="18" charset="0"/>
              </a:rPr>
              <a:t>Пташкограй</a:t>
            </a:r>
            <a:r>
              <a:rPr lang="uk-UA" sz="2400" dirty="0" smtClean="0">
                <a:latin typeface="Times New Roman" pitchFamily="18" charset="0"/>
                <a:cs typeface="Times New Roman" pitchFamily="18" charset="0"/>
              </a:rPr>
              <a:t> О.М. (учитель початкових класів ЧСШ № 11). У 2019 році Перець Н.М., як методист ІМЦО, на даний час - директор ЧЗШ № 11 також пройшла навчання і отримала сертифікат супервізора.       У період з 29.11.2021 по 03.12.2021 року у 20 закладах Червоноградської міської ради проведено </a:t>
            </a:r>
            <a:r>
              <a:rPr lang="uk-UA" sz="2400" dirty="0" err="1" smtClean="0">
                <a:latin typeface="Times New Roman" pitchFamily="18" charset="0"/>
                <a:cs typeface="Times New Roman" pitchFamily="18" charset="0"/>
              </a:rPr>
              <a:t>супервізію</a:t>
            </a:r>
            <a:r>
              <a:rPr lang="uk-UA" sz="2400" dirty="0" smtClean="0">
                <a:latin typeface="Times New Roman" pitchFamily="18" charset="0"/>
                <a:cs typeface="Times New Roman" pitchFamily="18" charset="0"/>
              </a:rPr>
              <a:t> в ході якої надавалася </a:t>
            </a:r>
            <a:r>
              <a:rPr lang="uk-UA" sz="2400" dirty="0" err="1" smtClean="0">
                <a:latin typeface="Times New Roman" pitchFamily="18" charset="0"/>
                <a:cs typeface="Times New Roman" pitchFamily="18" charset="0"/>
              </a:rPr>
              <a:t>супервізійна</a:t>
            </a:r>
            <a:r>
              <a:rPr lang="uk-UA" sz="2400" dirty="0" smtClean="0">
                <a:latin typeface="Times New Roman" pitchFamily="18" charset="0"/>
                <a:cs typeface="Times New Roman" pitchFamily="18" charset="0"/>
              </a:rPr>
              <a:t> допомога, професійна підтримка учителям початкових класів, окреслені проблеми які були подані директорами шкіл у листі - замовленні. На це було виділено кошти державної субвенції в сумі – 56103,00 грн.. З них  використано на проведення </a:t>
            </a:r>
            <a:r>
              <a:rPr lang="uk-UA" sz="2400" dirty="0" err="1" smtClean="0">
                <a:latin typeface="Times New Roman" pitchFamily="18" charset="0"/>
                <a:cs typeface="Times New Roman" pitchFamily="18" charset="0"/>
              </a:rPr>
              <a:t>супервізії</a:t>
            </a:r>
            <a:r>
              <a:rPr lang="uk-UA" sz="2400" dirty="0" smtClean="0">
                <a:latin typeface="Times New Roman" pitchFamily="18" charset="0"/>
                <a:cs typeface="Times New Roman" pitchFamily="18" charset="0"/>
              </a:rPr>
              <a:t> – 37134.40 грн. У державний бюджет повернено – 16831,00грн.</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90600"/>
            <a:ext cx="8229600" cy="5334000"/>
          </a:xfrm>
        </p:spPr>
        <p:txBody>
          <a:bodyPr>
            <a:normAutofit fontScale="77500" lnSpcReduction="20000"/>
          </a:bodyPr>
          <a:lstStyle/>
          <a:p>
            <a:pPr algn="just"/>
            <a:r>
              <a:rPr lang="uk-UA" dirty="0" smtClean="0">
                <a:latin typeface="Times New Roman" pitchFamily="18" charset="0"/>
                <a:cs typeface="Times New Roman" pitchFamily="18" charset="0"/>
              </a:rPr>
              <a:t>Також у вересні 2021р. за кошти державного бюджету </a:t>
            </a:r>
            <a:r>
              <a:rPr lang="uk-UA" dirty="0" err="1" smtClean="0">
                <a:latin typeface="Times New Roman" pitchFamily="18" charset="0"/>
                <a:cs typeface="Times New Roman" pitchFamily="18" charset="0"/>
              </a:rPr>
              <a:t>КЗ</a:t>
            </a:r>
            <a:r>
              <a:rPr lang="uk-UA" dirty="0" smtClean="0">
                <a:latin typeface="Times New Roman" pitchFamily="18" charset="0"/>
                <a:cs typeface="Times New Roman" pitchFamily="18" charset="0"/>
              </a:rPr>
              <a:t> ЛОР ЛОІППО були підготовлені тренери – педагоги для навчання шкільних команд учителів закладів загальної середньої освіти, які забезпечуватимуть реалізацію нового Державного стандарту базової середньої освіти в 5-х класах НУШ у 2022-2023 н. р.. У період осінніх канікул з 25.10 по 29.10.2021 року тренерами – педагогами шкільних команд були проведені навчання за такими модулями : </a:t>
            </a:r>
          </a:p>
          <a:p>
            <a:pPr lvl="0" algn="just"/>
            <a:r>
              <a:rPr lang="uk-UA" dirty="0" smtClean="0">
                <a:latin typeface="Times New Roman" pitchFamily="18" charset="0"/>
                <a:cs typeface="Times New Roman" pitchFamily="18" charset="0"/>
              </a:rPr>
              <a:t>«Впровадження НУШ»  - Пиріг І.В. (вчитель математики ЧЗШ № 12, консультант ЦПРПП), </a:t>
            </a:r>
            <a:r>
              <a:rPr lang="uk-UA" dirty="0" err="1" smtClean="0">
                <a:latin typeface="Times New Roman" pitchFamily="18" charset="0"/>
                <a:cs typeface="Times New Roman" pitchFamily="18" charset="0"/>
              </a:rPr>
              <a:t>Пляцко</a:t>
            </a:r>
            <a:r>
              <a:rPr lang="uk-UA" dirty="0" smtClean="0">
                <a:latin typeface="Times New Roman" pitchFamily="18" charset="0"/>
                <a:cs typeface="Times New Roman" pitchFamily="18" charset="0"/>
              </a:rPr>
              <a:t> О.Я. (вчитель музичного  мистецтва, консультант ЦПРПП).</a:t>
            </a:r>
          </a:p>
          <a:p>
            <a:pPr lvl="0" algn="just"/>
            <a:r>
              <a:rPr lang="uk-UA" dirty="0" smtClean="0">
                <a:latin typeface="Times New Roman" pitchFamily="18" charset="0"/>
                <a:cs typeface="Times New Roman" pitchFamily="18" charset="0"/>
              </a:rPr>
              <a:t> «Створення освітніх програм» - Костюк І.О. (заступник директора ЧЗШ № 2), Горська О.В. (заступник директора ЧНВК № 3),        </a:t>
            </a:r>
            <a:r>
              <a:rPr lang="uk-UA" dirty="0" err="1" smtClean="0">
                <a:latin typeface="Times New Roman" pitchFamily="18" charset="0"/>
                <a:cs typeface="Times New Roman" pitchFamily="18" charset="0"/>
              </a:rPr>
              <a:t>Криштопа</a:t>
            </a:r>
            <a:r>
              <a:rPr lang="uk-UA" dirty="0" smtClean="0">
                <a:latin typeface="Times New Roman" pitchFamily="18" charset="0"/>
                <a:cs typeface="Times New Roman" pitchFamily="18" charset="0"/>
              </a:rPr>
              <a:t> О.І. (вчитель української мови та літератури ЧНВК №10).</a:t>
            </a:r>
          </a:p>
          <a:p>
            <a:pPr lvl="0" algn="just"/>
            <a:r>
              <a:rPr lang="uk-UA" dirty="0" smtClean="0">
                <a:latin typeface="Times New Roman" pitchFamily="18" charset="0"/>
                <a:cs typeface="Times New Roman" pitchFamily="18" charset="0"/>
              </a:rPr>
              <a:t>«Оцінювання в НУШ» - Равлик Н.В. (вчитель математики ЧНВК №10), </a:t>
            </a:r>
            <a:r>
              <a:rPr lang="uk-UA" dirty="0" err="1" smtClean="0">
                <a:latin typeface="Times New Roman" pitchFamily="18" charset="0"/>
                <a:cs typeface="Times New Roman" pitchFamily="18" charset="0"/>
              </a:rPr>
              <a:t>Ящишин</a:t>
            </a:r>
            <a:r>
              <a:rPr lang="uk-UA" dirty="0" smtClean="0">
                <a:latin typeface="Times New Roman" pitchFamily="18" charset="0"/>
                <a:cs typeface="Times New Roman" pitchFamily="18" charset="0"/>
              </a:rPr>
              <a:t> І.В. (</a:t>
            </a:r>
            <a:r>
              <a:rPr lang="uk-UA" dirty="0" err="1" smtClean="0">
                <a:latin typeface="Times New Roman" pitchFamily="18" charset="0"/>
                <a:cs typeface="Times New Roman" pitchFamily="18" charset="0"/>
              </a:rPr>
              <a:t>вч</a:t>
            </a:r>
            <a:r>
              <a:rPr lang="uk-UA" dirty="0" smtClean="0">
                <a:latin typeface="Times New Roman" pitchFamily="18" charset="0"/>
                <a:cs typeface="Times New Roman" pitchFamily="18" charset="0"/>
              </a:rPr>
              <a:t>. біології ЧЗШ №12, консультант ЦПРПП)</a:t>
            </a:r>
          </a:p>
          <a:p>
            <a:pPr algn="just"/>
            <a:r>
              <a:rPr lang="uk-UA" dirty="0" smtClean="0">
                <a:latin typeface="Times New Roman" pitchFamily="18" charset="0"/>
                <a:cs typeface="Times New Roman" pitchFamily="18" charset="0"/>
              </a:rPr>
              <a:t>Навчання проводилось на базі таких закладів освіти: ЧЗШ № 1, 2, 9, 12, ЧСШ № 8,  ЧНВК № 3. Навчання пройшли </a:t>
            </a:r>
            <a:r>
              <a:rPr lang="uk-UA" b="1" dirty="0" smtClean="0">
                <a:solidFill>
                  <a:srgbClr val="FF0000"/>
                </a:solidFill>
                <a:latin typeface="Times New Roman" pitchFamily="18" charset="0"/>
                <a:cs typeface="Times New Roman" pitchFamily="18" charset="0"/>
              </a:rPr>
              <a:t>150 </a:t>
            </a:r>
            <a:r>
              <a:rPr lang="uk-UA" dirty="0" smtClean="0">
                <a:latin typeface="Times New Roman" pitchFamily="18" charset="0"/>
                <a:cs typeface="Times New Roman" pitchFamily="18" charset="0"/>
              </a:rPr>
              <a:t>педагогічних працівники шкільних команд, які працюватимуть у 5-х класах НУШ у 2022-2023 </a:t>
            </a:r>
            <a:r>
              <a:rPr lang="uk-UA" dirty="0" err="1" smtClean="0">
                <a:latin typeface="Times New Roman" pitchFamily="18" charset="0"/>
                <a:cs typeface="Times New Roman" pitchFamily="18" charset="0"/>
              </a:rPr>
              <a:t>н.р</a:t>
            </a:r>
            <a:r>
              <a:rPr lang="uk-UA" dirty="0" smtClean="0">
                <a:latin typeface="Times New Roman" pitchFamily="18" charset="0"/>
                <a:cs typeface="Times New Roman" pitchFamily="18" charset="0"/>
              </a:rPr>
              <a:t>.</a:t>
            </a:r>
          </a:p>
          <a:p>
            <a:endParaRPr lang="uk-U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1357298"/>
            <a:ext cx="8410604" cy="4647426"/>
          </a:xfrm>
          <a:prstGeom prst="rect">
            <a:avLst/>
          </a:prstGeom>
        </p:spPr>
        <p:txBody>
          <a:bodyPr wrap="square">
            <a:spAutoFit/>
          </a:bodyPr>
          <a:lstStyle/>
          <a:p>
            <a:pPr algn="just"/>
            <a:r>
              <a:rPr lang="uk-UA" sz="2400" b="1" i="1" u="sng" dirty="0" smtClean="0">
                <a:latin typeface="Times New Roman" panose="02020603050405020304" pitchFamily="18" charset="0"/>
                <a:cs typeface="Times New Roman" panose="02020603050405020304" pitchFamily="18" charset="0"/>
              </a:rPr>
              <a:t>З метою координації і якісної організації проходження курсів підвищення кваліфікації педагогічними працівниками закладів освіти Червоноградської міської ради проводились</a:t>
            </a:r>
            <a:r>
              <a:rPr lang="uk-UA" sz="2400" dirty="0" smtClean="0">
                <a:latin typeface="Times New Roman" pitchFamily="18" charset="0"/>
                <a:cs typeface="Times New Roman" pitchFamily="18" charset="0"/>
              </a:rPr>
              <a:t> </a:t>
            </a:r>
            <a:r>
              <a:rPr lang="uk-UA" sz="2400" b="1" i="1" dirty="0" smtClean="0">
                <a:latin typeface="Times New Roman" pitchFamily="18" charset="0"/>
                <a:cs typeface="Times New Roman" pitchFamily="18" charset="0"/>
              </a:rPr>
              <a:t>інструктивно-методичні наради:</a:t>
            </a:r>
            <a:endParaRPr lang="uk-UA" sz="2400" b="1" i="1" dirty="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I</a:t>
            </a:r>
            <a:r>
              <a:rPr lang="uk-UA" sz="2200" dirty="0" smtClean="0">
                <a:latin typeface="Times New Roman" pitchFamily="18" charset="0"/>
                <a:cs typeface="Times New Roman" pitchFamily="18" charset="0"/>
              </a:rPr>
              <a:t> півріччя 2021 року</a:t>
            </a:r>
            <a:r>
              <a:rPr lang="uk-UA" sz="2200" b="1" dirty="0" smtClean="0">
                <a:latin typeface="Times New Roman" pitchFamily="18" charset="0"/>
                <a:cs typeface="Times New Roman" pitchFamily="18" charset="0"/>
              </a:rPr>
              <a:t> - </a:t>
            </a:r>
            <a:r>
              <a:rPr lang="uk-UA" sz="2200" dirty="0" smtClean="0">
                <a:latin typeface="Times New Roman" pitchFamily="18" charset="0"/>
                <a:cs typeface="Times New Roman" pitchFamily="18" charset="0"/>
              </a:rPr>
              <a:t>для заступників </a:t>
            </a:r>
            <a:r>
              <a:rPr lang="uk-UA" sz="2200" dirty="0">
                <a:latin typeface="Times New Roman" pitchFamily="18" charset="0"/>
                <a:cs typeface="Times New Roman" pitchFamily="18" charset="0"/>
              </a:rPr>
              <a:t>директорів ЗЗСО </a:t>
            </a:r>
            <a:r>
              <a:rPr lang="uk-UA" sz="2200" dirty="0" smtClean="0">
                <a:latin typeface="Times New Roman" pitchFamily="18" charset="0"/>
                <a:cs typeface="Times New Roman" pitchFamily="18" charset="0"/>
              </a:rPr>
              <a:t>(10.02.2021); для вихователів </a:t>
            </a:r>
            <a:r>
              <a:rPr lang="uk-UA" sz="2200" dirty="0">
                <a:latin typeface="Times New Roman" pitchFamily="18" charset="0"/>
                <a:cs typeface="Times New Roman" pitchFamily="18" charset="0"/>
              </a:rPr>
              <a:t>– </a:t>
            </a:r>
            <a:r>
              <a:rPr lang="uk-UA" sz="2200" dirty="0" smtClean="0">
                <a:latin typeface="Times New Roman" pitchFamily="18" charset="0"/>
                <a:cs typeface="Times New Roman" pitchFamily="18" charset="0"/>
              </a:rPr>
              <a:t>методистів </a:t>
            </a:r>
            <a:r>
              <a:rPr lang="uk-UA" sz="2200" dirty="0">
                <a:latin typeface="Times New Roman" pitchFamily="18" charset="0"/>
                <a:cs typeface="Times New Roman" pitchFamily="18" charset="0"/>
              </a:rPr>
              <a:t>ЗДО і </a:t>
            </a:r>
            <a:r>
              <a:rPr lang="uk-UA" sz="2200" dirty="0" smtClean="0">
                <a:latin typeface="Times New Roman" pitchFamily="18" charset="0"/>
                <a:cs typeface="Times New Roman" pitchFamily="18" charset="0"/>
              </a:rPr>
              <a:t>методистів </a:t>
            </a:r>
            <a:r>
              <a:rPr lang="uk-UA" sz="2200" dirty="0">
                <a:latin typeface="Times New Roman" pitchFamily="18" charset="0"/>
                <a:cs typeface="Times New Roman" pitchFamily="18" charset="0"/>
              </a:rPr>
              <a:t>ЗПО (</a:t>
            </a:r>
            <a:r>
              <a:rPr lang="uk-UA" sz="2200" dirty="0" smtClean="0">
                <a:latin typeface="Times New Roman" pitchFamily="18" charset="0"/>
                <a:cs typeface="Times New Roman" pitchFamily="18" charset="0"/>
              </a:rPr>
              <a:t>09.02.2021). </a:t>
            </a:r>
            <a:endParaRPr lang="uk-UA" sz="2200" dirty="0">
              <a:latin typeface="Times New Roman" pitchFamily="18" charset="0"/>
              <a:cs typeface="Times New Roman" pitchFamily="18" charset="0"/>
            </a:endParaRPr>
          </a:p>
          <a:p>
            <a:pPr algn="just"/>
            <a:endParaRPr lang="uk-UA" sz="2200" dirty="0" smtClean="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II</a:t>
            </a:r>
            <a:r>
              <a:rPr lang="uk-UA" sz="2200" dirty="0" smtClean="0">
                <a:latin typeface="Times New Roman" pitchFamily="18" charset="0"/>
                <a:cs typeface="Times New Roman" pitchFamily="18" charset="0"/>
              </a:rPr>
              <a:t> півріччя 2021 року </a:t>
            </a:r>
            <a:r>
              <a:rPr lang="uk-UA" sz="2200" b="1"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наради з питань формування регіонального замовлення  щодо навчання педагогічних працівників у 2022 році на базі </a:t>
            </a:r>
            <a:r>
              <a:rPr lang="uk-UA" sz="2200" dirty="0" err="1" smtClean="0">
                <a:latin typeface="Times New Roman" pitchFamily="18" charset="0"/>
                <a:cs typeface="Times New Roman" pitchFamily="18" charset="0"/>
              </a:rPr>
              <a:t>КЗ</a:t>
            </a:r>
            <a:r>
              <a:rPr lang="uk-UA" sz="2200" dirty="0" smtClean="0">
                <a:latin typeface="Times New Roman" pitchFamily="18" charset="0"/>
                <a:cs typeface="Times New Roman" pitchFamily="18" charset="0"/>
              </a:rPr>
              <a:t> ЛОР "ЛОІППО“ </a:t>
            </a:r>
            <a:r>
              <a:rPr lang="uk-UA" sz="2200" b="1"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для заступників </a:t>
            </a:r>
            <a:r>
              <a:rPr lang="uk-UA" sz="2200" dirty="0">
                <a:latin typeface="Times New Roman" pitchFamily="18" charset="0"/>
                <a:cs typeface="Times New Roman" pitchFamily="18" charset="0"/>
              </a:rPr>
              <a:t>директорів </a:t>
            </a:r>
            <a:r>
              <a:rPr lang="uk-UA" sz="2200" dirty="0" smtClean="0">
                <a:latin typeface="Times New Roman" pitchFamily="18" charset="0"/>
                <a:cs typeface="Times New Roman" pitchFamily="18" charset="0"/>
              </a:rPr>
              <a:t>ЗЗСО (</a:t>
            </a:r>
            <a:r>
              <a:rPr lang="uk-UA" sz="2200" dirty="0">
                <a:latin typeface="Times New Roman" pitchFamily="18" charset="0"/>
                <a:cs typeface="Times New Roman" pitchFamily="18" charset="0"/>
              </a:rPr>
              <a:t>09.11.2021), для вихователів – методистів ЗДО і методистів ЗПО (</a:t>
            </a:r>
            <a:r>
              <a:rPr lang="uk-UA" sz="2200" dirty="0" smtClean="0">
                <a:latin typeface="Times New Roman" pitchFamily="18" charset="0"/>
                <a:cs typeface="Times New Roman" pitchFamily="18" charset="0"/>
              </a:rPr>
              <a:t>11.11.2021).</a:t>
            </a:r>
            <a:endParaRPr lang="uk-UA" sz="2200" dirty="0">
              <a:latin typeface="Times New Roman" pitchFamily="18" charset="0"/>
              <a:cs typeface="Times New Roman" pitchFamily="18" charset="0"/>
            </a:endParaRPr>
          </a:p>
          <a:p>
            <a:endParaRPr lang="uk-UA" sz="2400" dirty="0"/>
          </a:p>
        </p:txBody>
      </p:sp>
    </p:spTree>
    <p:extLst>
      <p:ext uri="{BB962C8B-B14F-4D97-AF65-F5344CB8AC3E}">
        <p14:creationId xmlns="" xmlns:p14="http://schemas.microsoft.com/office/powerpoint/2010/main" val="908273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90600" y="990600"/>
            <a:ext cx="7391400" cy="830997"/>
          </a:xfrm>
          <a:prstGeom prst="rect">
            <a:avLst/>
          </a:prstGeom>
        </p:spPr>
        <p:txBody>
          <a:bodyPr wrap="square">
            <a:spAutoFit/>
          </a:bodyPr>
          <a:lstStyle/>
          <a:p>
            <a:pPr lvl="0" indent="449263" fontAlgn="base">
              <a:spcBef>
                <a:spcPct val="0"/>
              </a:spcBef>
              <a:spcAft>
                <a:spcPct val="0"/>
              </a:spcAft>
            </a:pPr>
            <a:r>
              <a:rPr lang="uk-UA" sz="2400" b="1" i="1" u="sng" dirty="0" smtClean="0">
                <a:latin typeface="Calibri"/>
                <a:ea typeface="Times New Roman" pitchFamily="18" charset="0"/>
                <a:cs typeface="Times New Roman" pitchFamily="18" charset="0"/>
              </a:rPr>
              <a:t>«</a:t>
            </a:r>
            <a:r>
              <a:rPr lang="uk-UA" sz="2400" b="1" i="1" u="sng" dirty="0" smtClean="0">
                <a:latin typeface="Times New Roman" pitchFamily="18" charset="0"/>
                <a:ea typeface="Times New Roman" pitchFamily="18" charset="0"/>
                <a:cs typeface="Times New Roman" pitchFamily="18" charset="0"/>
              </a:rPr>
              <a:t>Професійний вчитель </a:t>
            </a:r>
            <a:r>
              <a:rPr lang="uk-UA" sz="2400" b="1" i="1" u="sng" dirty="0" smtClean="0">
                <a:latin typeface="Calibri"/>
                <a:ea typeface="Times New Roman" pitchFamily="18" charset="0"/>
                <a:cs typeface="Times New Roman" pitchFamily="18" charset="0"/>
              </a:rPr>
              <a:t>–</a:t>
            </a:r>
            <a:r>
              <a:rPr lang="uk-UA" sz="2400" b="1" i="1" u="sng" dirty="0" smtClean="0">
                <a:latin typeface="Times New Roman" pitchFamily="18" charset="0"/>
                <a:ea typeface="Times New Roman" pitchFamily="18" charset="0"/>
                <a:cs typeface="Times New Roman" pitchFamily="18" charset="0"/>
              </a:rPr>
              <a:t> якісна освіта дітей</a:t>
            </a:r>
            <a:r>
              <a:rPr lang="uk-UA" sz="2400" b="1" i="1" u="sng" dirty="0" smtClean="0">
                <a:latin typeface="Calibri"/>
                <a:ea typeface="Times New Roman" pitchFamily="18" charset="0"/>
                <a:cs typeface="Times New Roman" pitchFamily="18" charset="0"/>
              </a:rPr>
              <a:t>»</a:t>
            </a:r>
            <a:r>
              <a:rPr lang="uk-UA" sz="2400" b="1" i="1" u="sng" dirty="0" smtClean="0">
                <a:latin typeface="Times New Roman" pitchFamily="18" charset="0"/>
                <a:ea typeface="Times New Roman" pitchFamily="18" charset="0"/>
                <a:cs typeface="Times New Roman" pitchFamily="18" charset="0"/>
              </a:rPr>
              <a:t>.</a:t>
            </a:r>
          </a:p>
          <a:p>
            <a:pPr lvl="0" indent="449263" fontAlgn="base">
              <a:spcBef>
                <a:spcPct val="0"/>
              </a:spcBef>
              <a:spcAft>
                <a:spcPct val="0"/>
              </a:spcAft>
            </a:pPr>
            <a:r>
              <a:rPr lang="uk-UA" sz="2400" b="1" i="1" u="sng" dirty="0" smtClean="0">
                <a:latin typeface="Times New Roman" pitchFamily="18" charset="0"/>
                <a:ea typeface="Times New Roman" pitchFamily="18" charset="0"/>
                <a:cs typeface="Times New Roman" pitchFamily="18" charset="0"/>
              </a:rPr>
              <a:t> </a:t>
            </a:r>
            <a:endParaRPr lang="uk-UA" sz="2400" b="1" i="1" u="sng" dirty="0" smtClean="0">
              <a:latin typeface="Arial" pitchFamily="34" charset="0"/>
              <a:cs typeface="Arial" pitchFamily="34" charset="0"/>
            </a:endParaRPr>
          </a:p>
        </p:txBody>
      </p:sp>
      <p:sp>
        <p:nvSpPr>
          <p:cNvPr id="6" name="Прямоугольник 5"/>
          <p:cNvSpPr/>
          <p:nvPr/>
        </p:nvSpPr>
        <p:spPr>
          <a:xfrm>
            <a:off x="838200" y="1524000"/>
            <a:ext cx="7696200" cy="4154984"/>
          </a:xfrm>
          <a:prstGeom prst="rect">
            <a:avLst/>
          </a:prstGeom>
        </p:spPr>
        <p:txBody>
          <a:bodyPr wrap="square">
            <a:spAutoFit/>
          </a:bodyPr>
          <a:lstStyle/>
          <a:p>
            <a:pPr algn="just" fontAlgn="base"/>
            <a:r>
              <a:rPr lang="uk-UA" sz="2400" dirty="0" smtClean="0">
                <a:latin typeface="Times New Roman" pitchFamily="18" charset="0"/>
                <a:cs typeface="Times New Roman" pitchFamily="18" charset="0"/>
              </a:rPr>
              <a:t>Сьогодні, коли освітня реформа набирає обертів, дуже актуальним стає питання професійної майстерності і освітньої траєкторії педагога, його постійний професійний розвиток.</a:t>
            </a:r>
            <a:r>
              <a:rPr lang="uk-UA" sz="2400" b="1"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У час стрімких змін, нових викликів  і  вимог  до  вмінь  та навичок фахівців,  інноваційних  форм  навчання,  які  базуються  на використанні </a:t>
            </a:r>
            <a:r>
              <a:rPr lang="uk-UA" sz="2400" dirty="0" err="1" smtClean="0">
                <a:latin typeface="Times New Roman" pitchFamily="18" charset="0"/>
                <a:cs typeface="Times New Roman" pitchFamily="18" charset="0"/>
              </a:rPr>
              <a:t>інформаційно-</a:t>
            </a:r>
            <a:r>
              <a:rPr lang="uk-UA" sz="2400" dirty="0" smtClean="0">
                <a:latin typeface="Times New Roman" pitchFamily="18" charset="0"/>
                <a:cs typeface="Times New Roman" pitchFamily="18" charset="0"/>
              </a:rPr>
              <a:t> цифрових  технологій,  гостро  зростає  потреба  у            постійному навчанні,  професійному розвитку, що є нормою сучасного  життя.</a:t>
            </a:r>
          </a:p>
          <a:p>
            <a:pPr fontAlgn="base"/>
            <a:r>
              <a:rPr lang="uk-UA" sz="2400" dirty="0" smtClean="0"/>
              <a:t>  </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66800"/>
            <a:ext cx="8229600" cy="5257800"/>
          </a:xfrm>
        </p:spPr>
        <p:txBody>
          <a:bodyPr>
            <a:normAutofit/>
          </a:bodyPr>
          <a:lstStyle/>
          <a:p>
            <a:pPr algn="just"/>
            <a:r>
              <a:rPr lang="ru-RU" sz="2000" dirty="0" err="1" smtClean="0">
                <a:latin typeface="Times New Roman" pitchFamily="18" charset="0"/>
                <a:cs typeface="Times New Roman" pitchFamily="18" charset="0"/>
              </a:rPr>
              <a:t>Відповідно</a:t>
            </a:r>
            <a:r>
              <a:rPr lang="ru-RU" sz="2000" dirty="0" smtClean="0">
                <a:latin typeface="Times New Roman" pitchFamily="18" charset="0"/>
                <a:cs typeface="Times New Roman" pitchFamily="18" charset="0"/>
              </a:rPr>
              <a:t> до </a:t>
            </a:r>
            <a:r>
              <a:rPr lang="ru-RU" sz="2000" dirty="0" err="1" smtClean="0">
                <a:latin typeface="Times New Roman" pitchFamily="18" charset="0"/>
                <a:cs typeface="Times New Roman" pitchFamily="18" charset="0"/>
              </a:rPr>
              <a:t>Законів</a:t>
            </a:r>
            <a:r>
              <a:rPr lang="ru-RU" sz="2000" dirty="0" smtClean="0">
                <a:latin typeface="Times New Roman" pitchFamily="18" charset="0"/>
                <a:cs typeface="Times New Roman" pitchFamily="18" charset="0"/>
              </a:rPr>
              <a:t> </a:t>
            </a:r>
            <a:r>
              <a:rPr lang="ru-RU" sz="2000" u="sng" dirty="0" err="1" smtClean="0">
                <a:solidFill>
                  <a:schemeClr val="accent3">
                    <a:lumMod val="75000"/>
                  </a:schemeClr>
                </a:solidFill>
                <a:latin typeface="Times New Roman" pitchFamily="18" charset="0"/>
                <a:cs typeface="Times New Roman" pitchFamily="18" charset="0"/>
                <a:hlinkClick r:id="rId2"/>
              </a:rPr>
              <a:t>України</a:t>
            </a:r>
            <a:r>
              <a:rPr lang="ru-RU" sz="2000" u="sng" dirty="0" smtClean="0">
                <a:solidFill>
                  <a:schemeClr val="accent3">
                    <a:lumMod val="75000"/>
                  </a:schemeClr>
                </a:solidFill>
                <a:latin typeface="Times New Roman" pitchFamily="18" charset="0"/>
                <a:cs typeface="Times New Roman" pitchFamily="18" charset="0"/>
                <a:hlinkClick r:id="rId2"/>
              </a:rPr>
              <a:t> "Про </a:t>
            </a:r>
            <a:r>
              <a:rPr lang="ru-RU" sz="2000" u="sng" dirty="0" err="1" smtClean="0">
                <a:solidFill>
                  <a:schemeClr val="accent3">
                    <a:lumMod val="75000"/>
                  </a:schemeClr>
                </a:solidFill>
                <a:latin typeface="Times New Roman" pitchFamily="18" charset="0"/>
                <a:cs typeface="Times New Roman" pitchFamily="18" charset="0"/>
                <a:hlinkClick r:id="rId2"/>
              </a:rPr>
              <a:t>освіту</a:t>
            </a:r>
            <a:r>
              <a:rPr lang="ru-RU" sz="2000" u="sng" dirty="0" smtClean="0">
                <a:solidFill>
                  <a:schemeClr val="accent3">
                    <a:lumMod val="75000"/>
                  </a:schemeClr>
                </a:solidFill>
                <a:latin typeface="Times New Roman" pitchFamily="18" charset="0"/>
                <a:cs typeface="Times New Roman" pitchFamily="18" charset="0"/>
                <a:hlinkClick r:id="rId2"/>
              </a:rPr>
              <a:t>"</a:t>
            </a:r>
            <a:r>
              <a:rPr lang="ru-RU" sz="2000" dirty="0" smtClean="0">
                <a:solidFill>
                  <a:schemeClr val="accent3">
                    <a:lumMod val="75000"/>
                  </a:schemeClr>
                </a:solidFill>
                <a:latin typeface="Times New Roman" pitchFamily="18" charset="0"/>
                <a:cs typeface="Times New Roman" pitchFamily="18" charset="0"/>
              </a:rPr>
              <a:t>, </a:t>
            </a:r>
            <a:r>
              <a:rPr lang="ru-RU" sz="2000" u="sng" dirty="0" smtClean="0">
                <a:solidFill>
                  <a:schemeClr val="accent3">
                    <a:lumMod val="75000"/>
                  </a:schemeClr>
                </a:solidFill>
                <a:latin typeface="Times New Roman" pitchFamily="18" charset="0"/>
                <a:cs typeface="Times New Roman" pitchFamily="18" charset="0"/>
                <a:hlinkClick r:id="rId3"/>
              </a:rPr>
              <a:t>"Про </a:t>
            </a:r>
            <a:r>
              <a:rPr lang="ru-RU" sz="2000" u="sng" dirty="0" err="1" smtClean="0">
                <a:solidFill>
                  <a:schemeClr val="accent3">
                    <a:lumMod val="75000"/>
                  </a:schemeClr>
                </a:solidFill>
                <a:latin typeface="Times New Roman" pitchFamily="18" charset="0"/>
                <a:cs typeface="Times New Roman" pitchFamily="18" charset="0"/>
                <a:hlinkClick r:id="rId3"/>
              </a:rPr>
              <a:t>повну</a:t>
            </a:r>
            <a:r>
              <a:rPr lang="ru-RU" sz="2000" u="sng" dirty="0" smtClean="0">
                <a:solidFill>
                  <a:schemeClr val="accent3">
                    <a:lumMod val="75000"/>
                  </a:schemeClr>
                </a:solidFill>
                <a:latin typeface="Times New Roman" pitchFamily="18" charset="0"/>
                <a:cs typeface="Times New Roman" pitchFamily="18" charset="0"/>
                <a:hlinkClick r:id="rId3"/>
              </a:rPr>
              <a:t>  </a:t>
            </a:r>
            <a:r>
              <a:rPr lang="ru-RU" sz="2000" u="sng" dirty="0" err="1" smtClean="0">
                <a:solidFill>
                  <a:schemeClr val="accent3">
                    <a:lumMod val="75000"/>
                  </a:schemeClr>
                </a:solidFill>
                <a:latin typeface="Times New Roman" pitchFamily="18" charset="0"/>
                <a:cs typeface="Times New Roman" pitchFamily="18" charset="0"/>
                <a:hlinkClick r:id="rId3"/>
              </a:rPr>
              <a:t>загальну</a:t>
            </a:r>
            <a:r>
              <a:rPr lang="ru-RU" sz="2000" u="sng" dirty="0" smtClean="0">
                <a:solidFill>
                  <a:schemeClr val="accent3">
                    <a:lumMod val="75000"/>
                  </a:schemeClr>
                </a:solidFill>
                <a:latin typeface="Times New Roman" pitchFamily="18" charset="0"/>
                <a:cs typeface="Times New Roman" pitchFamily="18" charset="0"/>
                <a:hlinkClick r:id="rId3"/>
              </a:rPr>
              <a:t> </a:t>
            </a:r>
            <a:r>
              <a:rPr lang="ru-RU" sz="2000" u="sng" dirty="0" err="1" smtClean="0">
                <a:solidFill>
                  <a:schemeClr val="accent3">
                    <a:lumMod val="75000"/>
                  </a:schemeClr>
                </a:solidFill>
                <a:latin typeface="Times New Roman" pitchFamily="18" charset="0"/>
                <a:cs typeface="Times New Roman" pitchFamily="18" charset="0"/>
                <a:hlinkClick r:id="rId3"/>
              </a:rPr>
              <a:t>середню</a:t>
            </a:r>
            <a:r>
              <a:rPr lang="ru-RU" sz="2000" u="sng" dirty="0" smtClean="0">
                <a:solidFill>
                  <a:schemeClr val="accent3">
                    <a:lumMod val="75000"/>
                  </a:schemeClr>
                </a:solidFill>
                <a:latin typeface="Times New Roman" pitchFamily="18" charset="0"/>
                <a:cs typeface="Times New Roman" pitchFamily="18" charset="0"/>
                <a:hlinkClick r:id="rId3"/>
              </a:rPr>
              <a:t> </a:t>
            </a:r>
            <a:r>
              <a:rPr lang="ru-RU" sz="2000" u="sng" dirty="0" err="1" smtClean="0">
                <a:solidFill>
                  <a:schemeClr val="accent3">
                    <a:lumMod val="75000"/>
                  </a:schemeClr>
                </a:solidFill>
                <a:latin typeface="Times New Roman" pitchFamily="18" charset="0"/>
                <a:cs typeface="Times New Roman" pitchFamily="18" charset="0"/>
                <a:hlinkClick r:id="rId3"/>
              </a:rPr>
              <a:t>освіту</a:t>
            </a:r>
            <a:r>
              <a:rPr lang="ru-RU" sz="2000" u="sng" dirty="0" smtClean="0">
                <a:solidFill>
                  <a:schemeClr val="accent3">
                    <a:lumMod val="75000"/>
                  </a:schemeClr>
                </a:solidFill>
                <a:latin typeface="Times New Roman" pitchFamily="18" charset="0"/>
                <a:cs typeface="Times New Roman" pitchFamily="18" charset="0"/>
                <a:hlinkClick r:id="rId3"/>
              </a:rPr>
              <a:t>"</a:t>
            </a:r>
            <a:r>
              <a:rPr lang="ru-RU" sz="2000" dirty="0" smtClean="0">
                <a:solidFill>
                  <a:schemeClr val="accent3">
                    <a:lumMod val="75000"/>
                  </a:schemeClr>
                </a:solidFill>
                <a:latin typeface="Times New Roman" pitchFamily="18" charset="0"/>
                <a:cs typeface="Times New Roman" pitchFamily="18" charset="0"/>
              </a:rPr>
              <a:t>, </a:t>
            </a:r>
            <a:r>
              <a:rPr lang="ru-RU" sz="2000" u="sng" dirty="0" smtClean="0">
                <a:solidFill>
                  <a:schemeClr val="accent3">
                    <a:lumMod val="75000"/>
                  </a:schemeClr>
                </a:solidFill>
                <a:latin typeface="Times New Roman" pitchFamily="18" charset="0"/>
                <a:cs typeface="Times New Roman" pitchFamily="18" charset="0"/>
              </a:rPr>
              <a:t>"Про </a:t>
            </a:r>
            <a:r>
              <a:rPr lang="ru-RU" sz="2000" u="sng" dirty="0" err="1" smtClean="0">
                <a:solidFill>
                  <a:schemeClr val="accent3">
                    <a:lumMod val="75000"/>
                  </a:schemeClr>
                </a:solidFill>
                <a:latin typeface="Times New Roman" pitchFamily="18" charset="0"/>
                <a:cs typeface="Times New Roman" pitchFamily="18" charset="0"/>
              </a:rPr>
              <a:t>дошкільну</a:t>
            </a:r>
            <a:r>
              <a:rPr lang="ru-RU" sz="2000" u="sng" dirty="0" smtClean="0">
                <a:solidFill>
                  <a:schemeClr val="accent3">
                    <a:lumMod val="75000"/>
                  </a:schemeClr>
                </a:solidFill>
                <a:latin typeface="Times New Roman" pitchFamily="18" charset="0"/>
                <a:cs typeface="Times New Roman" pitchFamily="18" charset="0"/>
              </a:rPr>
              <a:t> </a:t>
            </a:r>
            <a:r>
              <a:rPr lang="ru-RU" sz="2000" u="sng" dirty="0" err="1" smtClean="0">
                <a:solidFill>
                  <a:schemeClr val="accent3">
                    <a:lumMod val="75000"/>
                  </a:schemeClr>
                </a:solidFill>
                <a:latin typeface="Times New Roman" pitchFamily="18" charset="0"/>
                <a:cs typeface="Times New Roman" pitchFamily="18" charset="0"/>
              </a:rPr>
              <a:t>освіту</a:t>
            </a:r>
            <a:r>
              <a:rPr lang="ru-RU" sz="2000" u="sng" dirty="0" smtClean="0">
                <a:solidFill>
                  <a:schemeClr val="accent3">
                    <a:lumMod val="75000"/>
                  </a:schemeClr>
                </a:solidFill>
                <a:latin typeface="Times New Roman" pitchFamily="18" charset="0"/>
                <a:cs typeface="Times New Roman" pitchFamily="18" charset="0"/>
                <a:hlinkClick r:id="rId2"/>
              </a:rPr>
              <a:t>"</a:t>
            </a:r>
            <a:r>
              <a:rPr lang="ru-RU" sz="2000" u="sng" dirty="0" smtClean="0">
                <a:solidFill>
                  <a:schemeClr val="accent3">
                    <a:lumMod val="75000"/>
                  </a:schemeClr>
                </a:solidFill>
                <a:latin typeface="Times New Roman" pitchFamily="18" charset="0"/>
                <a:cs typeface="Times New Roman" pitchFamily="18" charset="0"/>
              </a:rPr>
              <a:t>,</a:t>
            </a:r>
            <a:r>
              <a:rPr lang="ru-RU" sz="2000" u="sng" dirty="0" smtClean="0">
                <a:solidFill>
                  <a:schemeClr val="accent3">
                    <a:lumMod val="75000"/>
                  </a:schemeClr>
                </a:solidFill>
                <a:latin typeface="Times New Roman" pitchFamily="18" charset="0"/>
                <a:cs typeface="Times New Roman" pitchFamily="18" charset="0"/>
                <a:hlinkClick r:id="rId2"/>
              </a:rPr>
              <a:t> "</a:t>
            </a:r>
            <a:r>
              <a:rPr lang="ru-RU" sz="2000" u="sng" dirty="0" smtClean="0">
                <a:solidFill>
                  <a:schemeClr val="accent3">
                    <a:lumMod val="75000"/>
                  </a:schemeClr>
                </a:solidFill>
                <a:latin typeface="Times New Roman" pitchFamily="18" charset="0"/>
                <a:cs typeface="Times New Roman" pitchFamily="18" charset="0"/>
              </a:rPr>
              <a:t>Про </a:t>
            </a:r>
            <a:r>
              <a:rPr lang="ru-RU" sz="2000" u="sng" dirty="0" err="1" smtClean="0">
                <a:solidFill>
                  <a:schemeClr val="accent3">
                    <a:lumMod val="75000"/>
                  </a:schemeClr>
                </a:solidFill>
                <a:latin typeface="Times New Roman" pitchFamily="18" charset="0"/>
                <a:cs typeface="Times New Roman" pitchFamily="18" charset="0"/>
              </a:rPr>
              <a:t>позашкільну</a:t>
            </a:r>
            <a:r>
              <a:rPr lang="ru-RU" sz="2000" u="sng" dirty="0" smtClean="0">
                <a:solidFill>
                  <a:schemeClr val="accent3">
                    <a:lumMod val="75000"/>
                  </a:schemeClr>
                </a:solidFill>
                <a:latin typeface="Times New Roman" pitchFamily="18" charset="0"/>
                <a:cs typeface="Times New Roman" pitchFamily="18" charset="0"/>
              </a:rPr>
              <a:t> </a:t>
            </a:r>
            <a:r>
              <a:rPr lang="ru-RU" sz="2000" u="sng" dirty="0" err="1" smtClean="0">
                <a:solidFill>
                  <a:schemeClr val="accent3">
                    <a:lumMod val="75000"/>
                  </a:schemeClr>
                </a:solidFill>
                <a:latin typeface="Times New Roman" pitchFamily="18" charset="0"/>
                <a:cs typeface="Times New Roman" pitchFamily="18" charset="0"/>
              </a:rPr>
              <a:t>освіту</a:t>
            </a:r>
            <a:r>
              <a:rPr lang="ru-RU" sz="2000" u="sng" dirty="0" smtClean="0">
                <a:solidFill>
                  <a:schemeClr val="accent3">
                    <a:lumMod val="75000"/>
                  </a:schemeClr>
                </a:solidFill>
                <a:latin typeface="Times New Roman" pitchFamily="18" charset="0"/>
                <a:cs typeface="Times New Roman" pitchFamily="18" charset="0"/>
                <a:hlinkClick r:id="rId2"/>
              </a:rPr>
              <a:t>"</a:t>
            </a:r>
            <a:r>
              <a:rPr lang="ru-RU" sz="2000" u="sng" dirty="0" smtClean="0">
                <a:solidFill>
                  <a:schemeClr val="accent3">
                    <a:lumMod val="75000"/>
                  </a:schemeClr>
                </a:solidFill>
                <a:latin typeface="Times New Roman" pitchFamily="18" charset="0"/>
                <a:cs typeface="Times New Roman" pitchFamily="18" charset="0"/>
              </a:rPr>
              <a:t>, </a:t>
            </a:r>
            <a:r>
              <a:rPr lang="ru-RU" sz="2000" dirty="0" smtClean="0">
                <a:solidFill>
                  <a:schemeClr val="accent3">
                    <a:lumMod val="75000"/>
                  </a:schemeClr>
                </a:solidFill>
                <a:latin typeface="Times New Roman" pitchFamily="18" charset="0"/>
                <a:cs typeface="Times New Roman" pitchFamily="18" charset="0"/>
              </a:rPr>
              <a:t>Порядку </a:t>
            </a:r>
            <a:r>
              <a:rPr lang="ru-RU" sz="2000" dirty="0" err="1" smtClean="0">
                <a:solidFill>
                  <a:schemeClr val="accent3">
                    <a:lumMod val="75000"/>
                  </a:schemeClr>
                </a:solidFill>
                <a:latin typeface="Times New Roman" pitchFamily="18" charset="0"/>
                <a:cs typeface="Times New Roman" pitchFamily="18" charset="0"/>
              </a:rPr>
              <a:t>підвищення</a:t>
            </a:r>
            <a:r>
              <a:rPr lang="ru-RU" sz="2000" dirty="0" smtClean="0">
                <a:solidFill>
                  <a:schemeClr val="accent3">
                    <a:lumMod val="75000"/>
                  </a:schemeClr>
                </a:solidFill>
                <a:latin typeface="Times New Roman" pitchFamily="18" charset="0"/>
                <a:cs typeface="Times New Roman" pitchFamily="18" charset="0"/>
              </a:rPr>
              <a:t> </a:t>
            </a:r>
            <a:r>
              <a:rPr lang="ru-RU" sz="2000" dirty="0" err="1" smtClean="0">
                <a:solidFill>
                  <a:schemeClr val="accent3">
                    <a:lumMod val="75000"/>
                  </a:schemeClr>
                </a:solidFill>
                <a:latin typeface="Times New Roman" pitchFamily="18" charset="0"/>
                <a:cs typeface="Times New Roman" pitchFamily="18" charset="0"/>
              </a:rPr>
              <a:t>кваліфікації</a:t>
            </a:r>
            <a:r>
              <a:rPr lang="ru-RU" sz="2000" dirty="0" smtClean="0">
                <a:solidFill>
                  <a:schemeClr val="accent3">
                    <a:lumMod val="75000"/>
                  </a:schemeClr>
                </a:solidFill>
                <a:latin typeface="Times New Roman" pitchFamily="18" charset="0"/>
                <a:cs typeface="Times New Roman" pitchFamily="18" charset="0"/>
              </a:rPr>
              <a:t> </a:t>
            </a:r>
            <a:r>
              <a:rPr lang="ru-RU" sz="2000" dirty="0" err="1" smtClean="0">
                <a:solidFill>
                  <a:schemeClr val="accent3">
                    <a:lumMod val="75000"/>
                  </a:schemeClr>
                </a:solidFill>
                <a:latin typeface="Times New Roman" pitchFamily="18" charset="0"/>
                <a:cs typeface="Times New Roman" pitchFamily="18" charset="0"/>
              </a:rPr>
              <a:t>педагогічних</a:t>
            </a:r>
            <a:r>
              <a:rPr lang="ru-RU" sz="2000" dirty="0" smtClean="0">
                <a:solidFill>
                  <a:schemeClr val="accent3">
                    <a:lumMod val="75000"/>
                  </a:schemeClr>
                </a:solidFill>
                <a:latin typeface="Times New Roman" pitchFamily="18" charset="0"/>
                <a:cs typeface="Times New Roman" pitchFamily="18" charset="0"/>
              </a:rPr>
              <a:t> </a:t>
            </a:r>
            <a:r>
              <a:rPr lang="ru-RU" sz="2000" dirty="0" err="1" smtClean="0">
                <a:solidFill>
                  <a:schemeClr val="accent3">
                    <a:lumMod val="75000"/>
                  </a:schemeClr>
                </a:solidFill>
                <a:latin typeface="Times New Roman" pitchFamily="18" charset="0"/>
                <a:cs typeface="Times New Roman" pitchFamily="18" charset="0"/>
              </a:rPr>
              <a:t>і</a:t>
            </a:r>
            <a:r>
              <a:rPr lang="ru-RU" sz="2000" dirty="0" smtClean="0">
                <a:solidFill>
                  <a:schemeClr val="accent3">
                    <a:lumMod val="75000"/>
                  </a:schemeClr>
                </a:solidFill>
                <a:latin typeface="Times New Roman" pitchFamily="18" charset="0"/>
                <a:cs typeface="Times New Roman" pitchFamily="18" charset="0"/>
              </a:rPr>
              <a:t> </a:t>
            </a:r>
            <a:r>
              <a:rPr lang="ru-RU" sz="2000" dirty="0" err="1" smtClean="0">
                <a:solidFill>
                  <a:schemeClr val="accent3">
                    <a:lumMod val="75000"/>
                  </a:schemeClr>
                </a:solidFill>
                <a:latin typeface="Times New Roman" pitchFamily="18" charset="0"/>
                <a:cs typeface="Times New Roman" pitchFamily="18" charset="0"/>
              </a:rPr>
              <a:t>науково</a:t>
            </a:r>
            <a:r>
              <a:rPr lang="ru-RU" sz="2000" dirty="0" smtClean="0">
                <a:solidFill>
                  <a:schemeClr val="accent3">
                    <a:lumMod val="75000"/>
                  </a:schemeClr>
                </a:solidFill>
                <a:latin typeface="Times New Roman" pitchFamily="18" charset="0"/>
                <a:cs typeface="Times New Roman" pitchFamily="18" charset="0"/>
              </a:rPr>
              <a:t> – </a:t>
            </a:r>
            <a:r>
              <a:rPr lang="ru-RU" sz="2000" dirty="0" err="1" smtClean="0">
                <a:solidFill>
                  <a:schemeClr val="accent3">
                    <a:lumMod val="75000"/>
                  </a:schemeClr>
                </a:solidFill>
                <a:latin typeface="Times New Roman" pitchFamily="18" charset="0"/>
                <a:cs typeface="Times New Roman" pitchFamily="18" charset="0"/>
              </a:rPr>
              <a:t>педагогічних</a:t>
            </a:r>
            <a:r>
              <a:rPr lang="ru-RU" sz="2000" dirty="0" smtClean="0">
                <a:solidFill>
                  <a:schemeClr val="accent3">
                    <a:lumMod val="75000"/>
                  </a:schemeClr>
                </a:solidFill>
                <a:latin typeface="Times New Roman" pitchFamily="18" charset="0"/>
                <a:cs typeface="Times New Roman" pitchFamily="18" charset="0"/>
              </a:rPr>
              <a:t> </a:t>
            </a:r>
            <a:r>
              <a:rPr lang="ru-RU" sz="2000" dirty="0" err="1" smtClean="0">
                <a:solidFill>
                  <a:schemeClr val="accent3">
                    <a:lumMod val="75000"/>
                  </a:schemeClr>
                </a:solidFill>
                <a:latin typeface="Times New Roman" pitchFamily="18" charset="0"/>
                <a:cs typeface="Times New Roman" pitchFamily="18" charset="0"/>
              </a:rPr>
              <a:t>працівників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кожен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педагогічний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науково-педагогічний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працівник</a:t>
            </a:r>
            <a:r>
              <a:rPr lang="ru-RU" sz="2000" dirty="0" smtClean="0">
                <a:latin typeface="Times New Roman" pitchFamily="18" charset="0"/>
                <a:cs typeface="Times New Roman" pitchFamily="18" charset="0"/>
              </a:rPr>
              <a:t> закладу </a:t>
            </a:r>
            <a:r>
              <a:rPr lang="ru-RU" sz="2000" dirty="0" err="1" smtClean="0">
                <a:latin typeface="Times New Roman" pitchFamily="18" charset="0"/>
                <a:cs typeface="Times New Roman" pitchFamily="18" charset="0"/>
              </a:rPr>
              <a:t>загальної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середньої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дошкільної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позашкільної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освіти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зобов'язаний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щороку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підвищувати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кваліфікацію</a:t>
            </a:r>
            <a:r>
              <a:rPr lang="ru-RU" sz="2000" dirty="0" smtClean="0">
                <a:latin typeface="Times New Roman" pitchFamily="18" charset="0"/>
                <a:cs typeface="Times New Roman" pitchFamily="18" charset="0"/>
              </a:rPr>
              <a:t>, яка </a:t>
            </a:r>
            <a:r>
              <a:rPr lang="ru-RU" sz="2000" dirty="0" err="1" smtClean="0">
                <a:latin typeface="Times New Roman" pitchFamily="18" charset="0"/>
                <a:cs typeface="Times New Roman" pitchFamily="18" charset="0"/>
              </a:rPr>
              <a:t>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необхідною</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умовою</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проходження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атестації</a:t>
            </a:r>
            <a:r>
              <a:rPr lang="ru-RU" sz="2000" dirty="0" smtClean="0">
                <a:latin typeface="Times New Roman" pitchFamily="18" charset="0"/>
                <a:cs typeface="Times New Roman" pitchFamily="18" charset="0"/>
              </a:rPr>
              <a:t> у порядку, </a:t>
            </a:r>
            <a:r>
              <a:rPr lang="ru-RU" sz="2000" dirty="0" err="1" smtClean="0">
                <a:latin typeface="Times New Roman" pitchFamily="18" charset="0"/>
                <a:cs typeface="Times New Roman" pitchFamily="18" charset="0"/>
              </a:rPr>
              <a:t>визначеному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законодавством</a:t>
            </a:r>
            <a:r>
              <a:rPr lang="ru-RU" sz="2000" dirty="0" smtClean="0">
                <a:latin typeface="Times New Roman" pitchFamily="18" charset="0"/>
                <a:cs typeface="Times New Roman" pitchFamily="18" charset="0"/>
              </a:rPr>
              <a:t>.</a:t>
            </a:r>
            <a:endParaRPr lang="uk-UA" sz="2000" dirty="0" smtClean="0">
              <a:latin typeface="Times New Roman" pitchFamily="18" charset="0"/>
              <a:cs typeface="Times New Roman" pitchFamily="18" charset="0"/>
            </a:endParaRPr>
          </a:p>
          <a:p>
            <a:endParaRPr lang="uk-UA" dirty="0"/>
          </a:p>
        </p:txBody>
      </p:sp>
      <p:pic>
        <p:nvPicPr>
          <p:cNvPr id="4" name="Picture 2" descr="Підвищення кваліфікації - Віртуальний педагогічний тьютор"/>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2267744" y="3733800"/>
            <a:ext cx="5657056" cy="26670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43000"/>
            <a:ext cx="8229600" cy="5181600"/>
          </a:xfrm>
        </p:spPr>
        <p:txBody>
          <a:bodyPr>
            <a:noAutofit/>
          </a:bodyPr>
          <a:lstStyle/>
          <a:p>
            <a:pPr algn="just"/>
            <a:r>
              <a:rPr lang="uk-UA" sz="2200" dirty="0" smtClean="0">
                <a:latin typeface="Times New Roman" pitchFamily="18" charset="0"/>
                <a:cs typeface="Times New Roman" pitchFamily="18" charset="0"/>
              </a:rPr>
              <a:t>Кожному педагогічному працівнику гарантується право підвищувати кваліфікацію в комунальному закладі післядипломної освіти, розташованому на території відповідної (за місцем проживання такого педагогічного працівника) області, Автономної Республіки Крим, міста Києва чи Севастополя, що не обмежує його право обрати іншого суб’єкта освітньої діяльності для підвищення своєї кваліфікації.</a:t>
            </a:r>
          </a:p>
          <a:p>
            <a:pPr algn="just"/>
            <a:r>
              <a:rPr lang="uk-UA" sz="2200" dirty="0" smtClean="0">
                <a:latin typeface="Times New Roman" pitchFamily="18" charset="0"/>
                <a:cs typeface="Times New Roman" pitchFamily="18" charset="0"/>
              </a:rPr>
              <a:t>Загальна кількість академічних годин для підвищення кваліфікації педагогічного працівника протягом п’яти років, яка оплачується за рахунок коштів державного та місцевих бюджетів, не може бути меншою за </a:t>
            </a:r>
            <a:r>
              <a:rPr lang="uk-UA" sz="2200" b="1" dirty="0" smtClean="0">
                <a:solidFill>
                  <a:schemeClr val="accent2"/>
                </a:solidFill>
                <a:latin typeface="Times New Roman" pitchFamily="18" charset="0"/>
                <a:cs typeface="Times New Roman" pitchFamily="18" charset="0"/>
              </a:rPr>
              <a:t>150 годин</a:t>
            </a:r>
            <a:r>
              <a:rPr lang="uk-UA" sz="22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ЗДО і ЗПО </a:t>
            </a:r>
            <a:r>
              <a:rPr lang="uk-UA" sz="2200" dirty="0" smtClean="0">
                <a:latin typeface="Times New Roman" pitchFamily="18" charset="0"/>
                <a:cs typeface="Times New Roman" pitchFamily="18" charset="0"/>
              </a:rPr>
              <a:t>– </a:t>
            </a:r>
            <a:r>
              <a:rPr lang="uk-UA" sz="2200" dirty="0" smtClean="0">
                <a:solidFill>
                  <a:schemeClr val="accent2">
                    <a:lumMod val="75000"/>
                  </a:schemeClr>
                </a:solidFill>
                <a:latin typeface="Times New Roman" pitchFamily="18" charset="0"/>
                <a:cs typeface="Times New Roman" pitchFamily="18" charset="0"/>
              </a:rPr>
              <a:t>120 годин,</a:t>
            </a:r>
            <a:r>
              <a:rPr lang="uk-UA" sz="2200" dirty="0" smtClean="0">
                <a:latin typeface="Times New Roman" pitchFamily="18" charset="0"/>
                <a:cs typeface="Times New Roman" pitchFamily="18" charset="0"/>
              </a:rPr>
              <a:t> з яких не </a:t>
            </a:r>
            <a:r>
              <a:rPr lang="uk-UA" sz="2200" b="1" dirty="0" smtClean="0">
                <a:latin typeface="Times New Roman" pitchFamily="18" charset="0"/>
                <a:cs typeface="Times New Roman" pitchFamily="18" charset="0"/>
              </a:rPr>
              <a:t>менше </a:t>
            </a:r>
            <a:r>
              <a:rPr lang="uk-UA" sz="2200" b="1" dirty="0" smtClean="0">
                <a:solidFill>
                  <a:schemeClr val="accent2">
                    <a:lumMod val="75000"/>
                  </a:schemeClr>
                </a:solidFill>
                <a:latin typeface="Times New Roman" pitchFamily="18" charset="0"/>
                <a:cs typeface="Times New Roman" pitchFamily="18" charset="0"/>
              </a:rPr>
              <a:t>10 відсотків</a:t>
            </a:r>
            <a:r>
              <a:rPr lang="uk-UA" sz="2200" dirty="0" smtClean="0">
                <a:solidFill>
                  <a:schemeClr val="accent2">
                    <a:lumMod val="75000"/>
                  </a:schemeClr>
                </a:solidFill>
                <a:latin typeface="Times New Roman" pitchFamily="18" charset="0"/>
                <a:cs typeface="Times New Roman" pitchFamily="18" charset="0"/>
              </a:rPr>
              <a:t> </a:t>
            </a:r>
            <a:r>
              <a:rPr lang="uk-UA" sz="2200" dirty="0" smtClean="0">
                <a:latin typeface="Times New Roman" pitchFamily="18" charset="0"/>
                <a:cs typeface="Times New Roman" pitchFamily="18" charset="0"/>
              </a:rPr>
              <a:t>загальної кількості годин обов’язково повинні бути спрямовані на вдосконалення знань, вмінь і практичних навичок у частині роботи з учнями з особливими освітніми потребами.</a:t>
            </a:r>
            <a:endParaRPr lang="uk-UA" sz="2200" dirty="0" smtClean="0">
              <a:solidFill>
                <a:schemeClr val="accent2">
                  <a:lumMod val="75000"/>
                </a:schemeClr>
              </a:solidFill>
              <a:latin typeface="Times New Roman" pitchFamily="18" charset="0"/>
              <a:cs typeface="Times New Roman" pitchFamily="18" charset="0"/>
            </a:endParaRPr>
          </a:p>
          <a:p>
            <a:pPr algn="just"/>
            <a:endParaRPr lang="uk-UA"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90600"/>
            <a:ext cx="8229600" cy="5334000"/>
          </a:xfrm>
        </p:spPr>
        <p:txBody>
          <a:bodyPr/>
          <a:lstStyle/>
          <a:p>
            <a:pPr algn="just"/>
            <a:r>
              <a:rPr lang="uk-UA" sz="2200" dirty="0" smtClean="0">
                <a:latin typeface="Times New Roman" pitchFamily="18" charset="0"/>
                <a:cs typeface="Times New Roman" pitchFamily="18" charset="0"/>
              </a:rPr>
              <a:t>На основі пропозицій педагогічних працівників педагогічна рада закладу освіти </a:t>
            </a:r>
            <a:r>
              <a:rPr lang="uk-UA" sz="2200" b="1" dirty="0" smtClean="0">
                <a:solidFill>
                  <a:srgbClr val="FF0000"/>
                </a:solidFill>
                <a:latin typeface="Times New Roman" pitchFamily="18" charset="0"/>
                <a:cs typeface="Times New Roman" pitchFamily="18" charset="0"/>
              </a:rPr>
              <a:t>до 25 грудня </a:t>
            </a:r>
            <a:r>
              <a:rPr lang="uk-UA" sz="2200" dirty="0" smtClean="0">
                <a:latin typeface="Times New Roman" pitchFamily="18" charset="0"/>
                <a:cs typeface="Times New Roman" pitchFamily="18" charset="0"/>
              </a:rPr>
              <a:t>формує та затверджує орієнтовний річний план підвищення кваліфікації педагогічних працівників на наступний календарний рік, що визначає вид, форму, суб’єкти підвищення кваліфікації, кількість годин і строки проходження підвищення кваліфікації педагогічними працівниками закладу освіти. Закон України «Про освіту» і Порядок підвищення кваліфікації педагогічних і науково – педагогічних працівників надають можливість організовувати і забезпечувати підвищення кваліфікації у будь яких формах і видах.</a:t>
            </a:r>
          </a:p>
          <a:p>
            <a:endParaRPr lang="uk-UA" dirty="0"/>
          </a:p>
        </p:txBody>
      </p:sp>
      <p:pic>
        <p:nvPicPr>
          <p:cNvPr id="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695950" y="4419600"/>
            <a:ext cx="3143250" cy="2286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43000"/>
            <a:ext cx="8229600" cy="5181600"/>
          </a:xfrm>
        </p:spPr>
        <p:txBody>
          <a:bodyPr>
            <a:normAutofit fontScale="77500" lnSpcReduction="20000"/>
          </a:bodyPr>
          <a:lstStyle/>
          <a:p>
            <a:pPr algn="just"/>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Формами підвищення кваліфікації</a:t>
            </a:r>
            <a:r>
              <a:rPr lang="uk-UA" dirty="0" smtClean="0">
                <a:latin typeface="Times New Roman" pitchFamily="18" charset="0"/>
                <a:cs typeface="Times New Roman" pitchFamily="18" charset="0"/>
              </a:rPr>
              <a:t> є:</a:t>
            </a:r>
          </a:p>
          <a:p>
            <a:pPr algn="just"/>
            <a:r>
              <a:rPr lang="uk-UA" dirty="0" smtClean="0">
                <a:latin typeface="Times New Roman" pitchFamily="18" charset="0"/>
                <a:cs typeface="Times New Roman" pitchFamily="18" charset="0"/>
              </a:rPr>
              <a:t>-  інституційна (очна (денна, вечірня) заочна, дистанційна, мережева);</a:t>
            </a:r>
          </a:p>
          <a:p>
            <a:pPr algn="just"/>
            <a:r>
              <a:rPr lang="uk-UA" dirty="0" smtClean="0">
                <a:latin typeface="Times New Roman" pitchFamily="18" charset="0"/>
                <a:cs typeface="Times New Roman" pitchFamily="18" charset="0"/>
              </a:rPr>
              <a:t>- дуальна;</a:t>
            </a:r>
          </a:p>
          <a:p>
            <a:pPr algn="just"/>
            <a:r>
              <a:rPr lang="uk-UA" dirty="0" smtClean="0">
                <a:latin typeface="Times New Roman" pitchFamily="18" charset="0"/>
                <a:cs typeface="Times New Roman" pitchFamily="18" charset="0"/>
              </a:rPr>
              <a:t>- на робочому місці, на виробництві.</a:t>
            </a:r>
          </a:p>
          <a:p>
            <a:pPr algn="just">
              <a:buNone/>
            </a:pPr>
            <a:r>
              <a:rPr lang="uk-UA" dirty="0" smtClean="0">
                <a:latin typeface="Times New Roman" pitchFamily="18" charset="0"/>
                <a:cs typeface="Times New Roman" pitchFamily="18" charset="0"/>
              </a:rPr>
              <a:t>Форми ПК можуть поєднуватись.</a:t>
            </a:r>
          </a:p>
          <a:p>
            <a:pPr algn="just"/>
            <a:r>
              <a:rPr lang="uk-UA" b="1" dirty="0" err="1" smtClean="0">
                <a:latin typeface="Times New Roman" pitchFamily="18" charset="0"/>
                <a:cs typeface="Times New Roman" pitchFamily="18" charset="0"/>
              </a:rPr>
              <a:t>Оcновними</a:t>
            </a:r>
            <a:r>
              <a:rPr lang="uk-UA" b="1" dirty="0" smtClean="0">
                <a:latin typeface="Times New Roman" pitchFamily="18" charset="0"/>
                <a:cs typeface="Times New Roman" pitchFamily="18" charset="0"/>
              </a:rPr>
              <a:t> видами підвищення кваліфікації є:</a:t>
            </a:r>
            <a:endParaRPr lang="uk-UA" dirty="0" smtClean="0">
              <a:latin typeface="Times New Roman" pitchFamily="18" charset="0"/>
              <a:cs typeface="Times New Roman" pitchFamily="18" charset="0"/>
            </a:endParaRPr>
          </a:p>
          <a:p>
            <a:pPr lvl="0" algn="just"/>
            <a:r>
              <a:rPr lang="uk-UA" dirty="0" smtClean="0">
                <a:latin typeface="Times New Roman" pitchFamily="18" charset="0"/>
                <a:cs typeface="Times New Roman" pitchFamily="18" charset="0"/>
              </a:rPr>
              <a:t>Навчання за програмою підвищення кваліфікації;</a:t>
            </a:r>
          </a:p>
          <a:p>
            <a:pPr lvl="0" algn="just"/>
            <a:r>
              <a:rPr lang="uk-UA" dirty="0" smtClean="0">
                <a:latin typeface="Times New Roman" pitchFamily="18" charset="0"/>
                <a:cs typeface="Times New Roman" pitchFamily="18" charset="0"/>
              </a:rPr>
              <a:t>Стажування;</a:t>
            </a:r>
          </a:p>
          <a:p>
            <a:pPr lvl="0" algn="just"/>
            <a:r>
              <a:rPr lang="uk-UA" dirty="0" smtClean="0">
                <a:latin typeface="Times New Roman" pitchFamily="18" charset="0"/>
                <a:cs typeface="Times New Roman" pitchFamily="18" charset="0"/>
              </a:rPr>
              <a:t>Участь у семінарах, практикумах, тренінгах,</a:t>
            </a:r>
            <a:r>
              <a:rPr lang="en-US"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майстер</a:t>
            </a:r>
            <a:r>
              <a:rPr lang="en-US"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класах</a:t>
            </a:r>
            <a:r>
              <a:rPr lang="en-US"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Педагогічні працівники з урахуванням результатів самооцінки </a:t>
            </a:r>
            <a:r>
              <a:rPr lang="uk-UA" dirty="0" err="1" smtClean="0">
                <a:latin typeface="Times New Roman" pitchFamily="18" charset="0"/>
                <a:cs typeface="Times New Roman" pitchFamily="18" charset="0"/>
              </a:rPr>
              <a:t>компетентностей</a:t>
            </a:r>
            <a:r>
              <a:rPr lang="uk-UA" dirty="0" smtClean="0">
                <a:latin typeface="Times New Roman" pitchFamily="18" charset="0"/>
                <a:cs typeface="Times New Roman" pitchFamily="18" charset="0"/>
              </a:rPr>
              <a:t> і професійних потреб, змісту власної викладацької діяльності та посадових обов’язків самостійно обирають конкретні форми, види, напрями та суб’єктів підвищення кваліфікації.</a:t>
            </a:r>
          </a:p>
          <a:p>
            <a:pPr algn="just"/>
            <a:r>
              <a:rPr lang="uk-UA" dirty="0" smtClean="0">
                <a:latin typeface="Times New Roman" pitchFamily="18" charset="0"/>
                <a:cs typeface="Times New Roman" pitchFamily="18" charset="0"/>
              </a:rPr>
              <a:t>За результатами успішного підвищення кваліфікації кожен суб’єкт підвищення кваліфікації зобов’язаний видати педагогічному працівникові документ про підвищення кваліфікації - </a:t>
            </a:r>
            <a:r>
              <a:rPr lang="uk-UA" b="1" dirty="0" smtClean="0">
                <a:latin typeface="Times New Roman" pitchFamily="18" charset="0"/>
                <a:cs typeface="Times New Roman" pitchFamily="18" charset="0"/>
              </a:rPr>
              <a:t>СЕРТИФІКАТ.</a:t>
            </a:r>
          </a:p>
          <a:p>
            <a:pPr algn="just"/>
            <a:endParaRPr lang="uk-U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90600"/>
            <a:ext cx="8229600" cy="5334000"/>
          </a:xfrm>
        </p:spPr>
        <p:txBody>
          <a:bodyPr/>
          <a:lstStyle/>
          <a:p>
            <a:pPr algn="just"/>
            <a:r>
              <a:rPr lang="uk-UA" sz="2200" dirty="0" smtClean="0">
                <a:latin typeface="Times New Roman" pitchFamily="18" charset="0"/>
                <a:cs typeface="Times New Roman" pitchFamily="18" charset="0"/>
              </a:rPr>
              <a:t>У грудні 2020 року директори закладів освіти Червоноградської міської ради уклали договір з </a:t>
            </a:r>
            <a:r>
              <a:rPr lang="uk-UA" sz="2200" dirty="0" err="1" smtClean="0">
                <a:latin typeface="Times New Roman" pitchFamily="18" charset="0"/>
                <a:cs typeface="Times New Roman" pitchFamily="18" charset="0"/>
              </a:rPr>
              <a:t>КЗ</a:t>
            </a:r>
            <a:r>
              <a:rPr lang="uk-UA" sz="2200" dirty="0" smtClean="0">
                <a:latin typeface="Times New Roman" pitchFamily="18" charset="0"/>
                <a:cs typeface="Times New Roman" pitchFamily="18" charset="0"/>
              </a:rPr>
              <a:t> ЛОР «Львівський обласний інститут післядипломної педагогічної освіти» щодо навчання педагогічних працівників за державний бюджет, сформували списки педагогічних працівників регіонального замовлення на КПК 2022 </a:t>
            </a:r>
            <a:r>
              <a:rPr lang="uk-UA" sz="2200" dirty="0" err="1" smtClean="0">
                <a:latin typeface="Times New Roman" pitchFamily="18" charset="0"/>
                <a:cs typeface="Times New Roman" pitchFamily="18" charset="0"/>
              </a:rPr>
              <a:t>р.а</a:t>
            </a:r>
            <a:r>
              <a:rPr lang="uk-UA" sz="2200" dirty="0" smtClean="0">
                <a:latin typeface="Times New Roman" pitchFamily="18" charset="0"/>
                <a:cs typeface="Times New Roman" pitchFamily="18" charset="0"/>
              </a:rPr>
              <a:t>., 2023 </a:t>
            </a:r>
            <a:r>
              <a:rPr lang="uk-UA" sz="2200" dirty="0" err="1" smtClean="0">
                <a:latin typeface="Times New Roman" pitchFamily="18" charset="0"/>
                <a:cs typeface="Times New Roman" pitchFamily="18" charset="0"/>
              </a:rPr>
              <a:t>р.а</a:t>
            </a:r>
            <a:r>
              <a:rPr lang="uk-UA" sz="2200" dirty="0" smtClean="0">
                <a:latin typeface="Times New Roman" pitchFamily="18" charset="0"/>
                <a:cs typeface="Times New Roman" pitchFamily="18" charset="0"/>
              </a:rPr>
              <a:t>., 2024 - 2026 </a:t>
            </a:r>
            <a:r>
              <a:rPr lang="uk-UA" sz="2200" dirty="0" err="1" smtClean="0">
                <a:latin typeface="Times New Roman" pitchFamily="18" charset="0"/>
                <a:cs typeface="Times New Roman" pitchFamily="18" charset="0"/>
              </a:rPr>
              <a:t>р.а</a:t>
            </a:r>
            <a:r>
              <a:rPr lang="uk-UA" sz="2200" dirty="0" smtClean="0">
                <a:latin typeface="Times New Roman" pitchFamily="18" charset="0"/>
                <a:cs typeface="Times New Roman" pitchFamily="18" charset="0"/>
              </a:rPr>
              <a:t>.</a:t>
            </a:r>
          </a:p>
          <a:p>
            <a:endParaRPr lang="uk-UA" dirty="0"/>
          </a:p>
        </p:txBody>
      </p:sp>
      <p:pic>
        <p:nvPicPr>
          <p:cNvPr id="4"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000231" y="3286124"/>
            <a:ext cx="5857917" cy="303847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3400" y="1143000"/>
            <a:ext cx="8229600" cy="5151120"/>
          </a:xfrm>
        </p:spPr>
        <p:txBody>
          <a:bodyPr/>
          <a:lstStyle/>
          <a:p>
            <a:pPr algn="just"/>
            <a:r>
              <a:rPr lang="uk-UA" sz="2200" dirty="0" smtClean="0">
                <a:latin typeface="Times New Roman" pitchFamily="18" charset="0"/>
                <a:cs typeface="Times New Roman" pitchFamily="18" charset="0"/>
              </a:rPr>
              <a:t>З лютого по червень 2021 року на базі </a:t>
            </a:r>
            <a:r>
              <a:rPr lang="uk-UA" sz="2200" dirty="0" err="1" smtClean="0">
                <a:latin typeface="Times New Roman" pitchFamily="18" charset="0"/>
                <a:cs typeface="Times New Roman" pitchFamily="18" charset="0"/>
              </a:rPr>
              <a:t>КЗ</a:t>
            </a:r>
            <a:r>
              <a:rPr lang="uk-UA" sz="2200" dirty="0" smtClean="0">
                <a:latin typeface="Times New Roman" pitchFamily="18" charset="0"/>
                <a:cs typeface="Times New Roman" pitchFamily="18" charset="0"/>
              </a:rPr>
              <a:t> ЛОР </a:t>
            </a:r>
            <a:r>
              <a:rPr lang="uk-UA" sz="2200" dirty="0" err="1" smtClean="0">
                <a:latin typeface="Times New Roman" pitchFamily="18" charset="0"/>
                <a:cs typeface="Times New Roman" pitchFamily="18" charset="0"/>
              </a:rPr>
              <a:t>ʺЛьвівський</a:t>
            </a:r>
            <a:r>
              <a:rPr lang="uk-UA" sz="2200" dirty="0" smtClean="0">
                <a:latin typeface="Times New Roman" pitchFamily="18" charset="0"/>
                <a:cs typeface="Times New Roman" pitchFamily="18" charset="0"/>
              </a:rPr>
              <a:t> обласний інститут післядипломної педагогічної освіти" прослухали 30</a:t>
            </a:r>
            <a:r>
              <a:rPr lang="uk-UA" sz="2200" b="1" dirty="0" smtClean="0">
                <a:latin typeface="Times New Roman" pitchFamily="18" charset="0"/>
                <a:cs typeface="Times New Roman" pitchFamily="18" charset="0"/>
              </a:rPr>
              <a:t>-</a:t>
            </a:r>
            <a:r>
              <a:rPr lang="uk-UA" sz="2200" dirty="0" smtClean="0">
                <a:latin typeface="Times New Roman" pitchFamily="18" charset="0"/>
                <a:cs typeface="Times New Roman" pitchFamily="18" charset="0"/>
              </a:rPr>
              <a:t>годинний курс навчання дистанційно </a:t>
            </a:r>
            <a:r>
              <a:rPr lang="uk-UA" sz="2200" b="1" dirty="0" smtClean="0">
                <a:solidFill>
                  <a:srgbClr val="FF0000"/>
                </a:solidFill>
                <a:latin typeface="Times New Roman" pitchFamily="18" charset="0"/>
                <a:cs typeface="Times New Roman" pitchFamily="18" charset="0"/>
              </a:rPr>
              <a:t>265</a:t>
            </a:r>
            <a:r>
              <a:rPr lang="uk-UA" sz="2200" b="1"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педагогічних працівники 2023 року атестації, а з вересня по грудень 2021 року - очно – дистанційно –</a:t>
            </a:r>
            <a:r>
              <a:rPr lang="uk-UA" sz="2200" dirty="0" smtClean="0">
                <a:solidFill>
                  <a:srgbClr val="FF0000"/>
                </a:solidFill>
                <a:latin typeface="Times New Roman" pitchFamily="18" charset="0"/>
                <a:cs typeface="Times New Roman" pitchFamily="18" charset="0"/>
              </a:rPr>
              <a:t> </a:t>
            </a:r>
            <a:r>
              <a:rPr lang="uk-UA" sz="2200" b="1" dirty="0" smtClean="0">
                <a:solidFill>
                  <a:srgbClr val="FF0000"/>
                </a:solidFill>
                <a:latin typeface="Times New Roman" pitchFamily="18" charset="0"/>
                <a:cs typeface="Times New Roman" pitchFamily="18" charset="0"/>
              </a:rPr>
              <a:t>220</a:t>
            </a:r>
            <a:r>
              <a:rPr lang="uk-UA" sz="2200" dirty="0" smtClean="0">
                <a:solidFill>
                  <a:srgbClr val="FF0000"/>
                </a:solidFill>
                <a:latin typeface="Times New Roman" pitchFamily="18" charset="0"/>
                <a:cs typeface="Times New Roman" pitchFamily="18" charset="0"/>
              </a:rPr>
              <a:t> </a:t>
            </a:r>
            <a:r>
              <a:rPr lang="uk-UA" sz="2200" dirty="0" smtClean="0">
                <a:latin typeface="Times New Roman" pitchFamily="18" charset="0"/>
                <a:cs typeface="Times New Roman" pitchFamily="18" charset="0"/>
              </a:rPr>
              <a:t>педагогічних працівники 2022 року атестації. </a:t>
            </a:r>
          </a:p>
          <a:p>
            <a:endParaRPr lang="uk-UA" dirty="0"/>
          </a:p>
        </p:txBody>
      </p:sp>
      <p:sp>
        <p:nvSpPr>
          <p:cNvPr id="2" name="AutoShape 2" descr="3d человечки книги картинки, стоковые фото 3d человечки книги |  Depositphotos"/>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27"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34000" y="3276600"/>
            <a:ext cx="3505200" cy="3352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04800" y="1066800"/>
            <a:ext cx="8534400" cy="4524315"/>
          </a:xfrm>
          <a:prstGeom prst="rect">
            <a:avLst/>
          </a:prstGeom>
        </p:spPr>
        <p:txBody>
          <a:bodyPr wrap="square">
            <a:spAutoFit/>
          </a:bodyPr>
          <a:lstStyle/>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Відповідно до регіонального замовлення </a:t>
            </a:r>
            <a:r>
              <a:rPr lang="uk-UA" dirty="0" smtClean="0">
                <a:solidFill>
                  <a:prstClr val="black"/>
                </a:solidFill>
                <a:latin typeface="Times New Roman" pitchFamily="18" charset="0"/>
                <a:cs typeface="Times New Roman" pitchFamily="18" charset="0"/>
              </a:rPr>
              <a:t>у 2021 році </a:t>
            </a:r>
            <a:r>
              <a:rPr lang="uk-UA" dirty="0">
                <a:solidFill>
                  <a:prstClr val="black"/>
                </a:solidFill>
                <a:latin typeface="Times New Roman" pitchFamily="18" charset="0"/>
                <a:cs typeface="Times New Roman" pitchFamily="18" charset="0"/>
              </a:rPr>
              <a:t>за </a:t>
            </a:r>
            <a:r>
              <a:rPr lang="uk-UA" dirty="0" smtClean="0">
                <a:solidFill>
                  <a:prstClr val="black"/>
                </a:solidFill>
                <a:latin typeface="Times New Roman" pitchFamily="18" charset="0"/>
                <a:cs typeface="Times New Roman" pitchFamily="18" charset="0"/>
              </a:rPr>
              <a:t>програмами </a:t>
            </a:r>
            <a:r>
              <a:rPr lang="uk-UA" dirty="0">
                <a:solidFill>
                  <a:prstClr val="black"/>
                </a:solidFill>
                <a:latin typeface="Times New Roman" pitchFamily="18" charset="0"/>
                <a:cs typeface="Times New Roman" pitchFamily="18" charset="0"/>
              </a:rPr>
              <a:t>8 </a:t>
            </a:r>
            <a:r>
              <a:rPr lang="uk-UA" dirty="0" smtClean="0">
                <a:solidFill>
                  <a:prstClr val="black"/>
                </a:solidFill>
                <a:latin typeface="Times New Roman" pitchFamily="18" charset="0"/>
                <a:cs typeface="Times New Roman" pitchFamily="18" charset="0"/>
              </a:rPr>
              <a:t>годинних спецкурсів дистанційно пройшли </a:t>
            </a:r>
            <a:r>
              <a:rPr lang="uk-UA" dirty="0">
                <a:solidFill>
                  <a:prstClr val="black"/>
                </a:solidFill>
                <a:latin typeface="Times New Roman" pitchFamily="18" charset="0"/>
                <a:cs typeface="Times New Roman" pitchFamily="18" charset="0"/>
              </a:rPr>
              <a:t>навчання педагоги </a:t>
            </a:r>
            <a:r>
              <a:rPr lang="uk-UA" dirty="0" smtClean="0">
                <a:solidFill>
                  <a:prstClr val="black"/>
                </a:solidFill>
                <a:latin typeface="Times New Roman" pitchFamily="18" charset="0"/>
                <a:cs typeface="Times New Roman" pitchFamily="18" charset="0"/>
              </a:rPr>
              <a:t>ЗО</a:t>
            </a:r>
            <a:r>
              <a:rPr lang="uk-UA" dirty="0">
                <a:solidFill>
                  <a:prstClr val="black"/>
                </a:solidFill>
                <a:latin typeface="Times New Roman" pitchFamily="18" charset="0"/>
                <a:cs typeface="Times New Roman" pitchFamily="18" charset="0"/>
              </a:rPr>
              <a:t>, які атестуватимуться у 2024, 2025, 2026 роках</a:t>
            </a:r>
            <a:r>
              <a:rPr lang="uk-UA" dirty="0" smtClean="0">
                <a:solidFill>
                  <a:prstClr val="black"/>
                </a:solidFill>
                <a:latin typeface="Times New Roman" pitchFamily="18" charset="0"/>
                <a:cs typeface="Times New Roman" pitchFamily="18" charset="0"/>
              </a:rPr>
              <a:t>.  </a:t>
            </a:r>
            <a:r>
              <a:rPr lang="uk-UA" dirty="0">
                <a:solidFill>
                  <a:prstClr val="black"/>
                </a:solidFill>
                <a:latin typeface="Times New Roman" pitchFamily="18" charset="0"/>
                <a:cs typeface="Times New Roman" pitchFamily="18" charset="0"/>
              </a:rPr>
              <a:t>Їх кількість становить </a:t>
            </a:r>
            <a:r>
              <a:rPr lang="uk-UA" b="1" dirty="0">
                <a:solidFill>
                  <a:prstClr val="black"/>
                </a:solidFill>
                <a:latin typeface="Times New Roman" pitchFamily="18" charset="0"/>
                <a:cs typeface="Times New Roman" pitchFamily="18" charset="0"/>
              </a:rPr>
              <a:t>296</a:t>
            </a:r>
            <a:r>
              <a:rPr lang="uk-UA" dirty="0">
                <a:solidFill>
                  <a:prstClr val="black"/>
                </a:solidFill>
                <a:latin typeface="Times New Roman" pitchFamily="18" charset="0"/>
                <a:cs typeface="Times New Roman" pitchFamily="18" charset="0"/>
              </a:rPr>
              <a:t> осіб.</a:t>
            </a:r>
          </a:p>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Окрім цього </a:t>
            </a:r>
            <a:r>
              <a:rPr lang="uk-UA" dirty="0" smtClean="0">
                <a:solidFill>
                  <a:prstClr val="black"/>
                </a:solidFill>
                <a:latin typeface="Times New Roman" pitchFamily="18" charset="0"/>
                <a:cs typeface="Times New Roman" pitchFamily="18" charset="0"/>
              </a:rPr>
              <a:t>відбулися </a:t>
            </a:r>
            <a:r>
              <a:rPr lang="uk-UA" dirty="0">
                <a:solidFill>
                  <a:prstClr val="black"/>
                </a:solidFill>
                <a:latin typeface="Times New Roman" pitchFamily="18" charset="0"/>
                <a:cs typeface="Times New Roman" pitchFamily="18" charset="0"/>
              </a:rPr>
              <a:t>навчання педагогічних працівників за програмою </a:t>
            </a:r>
            <a:r>
              <a:rPr lang="uk-UA" dirty="0" smtClean="0">
                <a:solidFill>
                  <a:prstClr val="black"/>
                </a:solidFill>
                <a:latin typeface="Times New Roman" pitchFamily="18" charset="0"/>
                <a:cs typeface="Times New Roman" pitchFamily="18" charset="0"/>
              </a:rPr>
              <a:t>                8 - </a:t>
            </a:r>
            <a:r>
              <a:rPr lang="uk-UA" dirty="0">
                <a:solidFill>
                  <a:prstClr val="black"/>
                </a:solidFill>
                <a:latin typeface="Times New Roman" pitchFamily="18" charset="0"/>
                <a:cs typeface="Times New Roman" pitchFamily="18" charset="0"/>
              </a:rPr>
              <a:t>годинного спецкурсу на базі: </a:t>
            </a:r>
          </a:p>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ЧЗШ № 2 - 01.06.2021р.- очно, 03.06.2021р.- дистанційно для  </a:t>
            </a:r>
            <a:r>
              <a:rPr lang="uk-UA" b="1" dirty="0">
                <a:solidFill>
                  <a:prstClr val="black"/>
                </a:solidFill>
                <a:latin typeface="Times New Roman" pitchFamily="18" charset="0"/>
                <a:cs typeface="Times New Roman" pitchFamily="18" charset="0"/>
              </a:rPr>
              <a:t>23 </a:t>
            </a:r>
            <a:r>
              <a:rPr lang="uk-UA" dirty="0">
                <a:solidFill>
                  <a:prstClr val="black"/>
                </a:solidFill>
                <a:latin typeface="Times New Roman" pitchFamily="18" charset="0"/>
                <a:cs typeface="Times New Roman" pitchFamily="18" charset="0"/>
              </a:rPr>
              <a:t>педагогів </a:t>
            </a:r>
            <a:r>
              <a:rPr lang="uk-UA" dirty="0" smtClean="0">
                <a:solidFill>
                  <a:prstClr val="black"/>
                </a:solidFill>
                <a:latin typeface="Times New Roman" pitchFamily="18" charset="0"/>
                <a:cs typeface="Times New Roman" pitchFamily="18" charset="0"/>
              </a:rPr>
              <a:t>з </a:t>
            </a:r>
            <a:r>
              <a:rPr lang="uk-UA" dirty="0">
                <a:solidFill>
                  <a:prstClr val="black"/>
                </a:solidFill>
                <a:latin typeface="Times New Roman" pitchFamily="18" charset="0"/>
                <a:cs typeface="Times New Roman" pitchFamily="18" charset="0"/>
              </a:rPr>
              <a:t>теми: «Навчання та виховання дітей з особливими освітніми потребами в умовах інклюзивної освіти»;</a:t>
            </a:r>
          </a:p>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 на базі ЧЗШ № 4 вересень 2021 року - дистанційно для </a:t>
            </a:r>
            <a:r>
              <a:rPr lang="uk-UA" b="1" dirty="0">
                <a:solidFill>
                  <a:prstClr val="black"/>
                </a:solidFill>
                <a:latin typeface="Times New Roman" pitchFamily="18" charset="0"/>
                <a:cs typeface="Times New Roman" pitchFamily="18" charset="0"/>
              </a:rPr>
              <a:t>26</a:t>
            </a:r>
            <a:r>
              <a:rPr lang="uk-UA" dirty="0">
                <a:solidFill>
                  <a:prstClr val="black"/>
                </a:solidFill>
                <a:latin typeface="Times New Roman" pitchFamily="18" charset="0"/>
                <a:cs typeface="Times New Roman" pitchFamily="18" charset="0"/>
              </a:rPr>
              <a:t> педагогів з теми: «Академічна доброчесність»;</a:t>
            </a:r>
          </a:p>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 на базі ЧЗШ № 1 жовтень 2021 року - дистанційно для </a:t>
            </a:r>
            <a:r>
              <a:rPr lang="uk-UA" b="1" dirty="0">
                <a:solidFill>
                  <a:prstClr val="black"/>
                </a:solidFill>
                <a:latin typeface="Times New Roman" pitchFamily="18" charset="0"/>
                <a:cs typeface="Times New Roman" pitchFamily="18" charset="0"/>
              </a:rPr>
              <a:t>23</a:t>
            </a:r>
            <a:r>
              <a:rPr lang="uk-UA" dirty="0">
                <a:solidFill>
                  <a:prstClr val="black"/>
                </a:solidFill>
                <a:latin typeface="Times New Roman" pitchFamily="18" charset="0"/>
                <a:cs typeface="Times New Roman" pitchFamily="18" charset="0"/>
              </a:rPr>
              <a:t> педагогів з теми: «Мотивація та стимулювання учнів у класах з інклюзивним навчанням»;</a:t>
            </a:r>
          </a:p>
          <a:p>
            <a:pPr marL="274320" lvl="0" indent="-274320" algn="just">
              <a:spcBef>
                <a:spcPct val="20000"/>
              </a:spcBef>
              <a:buClr>
                <a:srgbClr val="FEB80A"/>
              </a:buClr>
              <a:buSzPct val="95000"/>
              <a:buFont typeface="Wingdings 2"/>
              <a:buChar char=""/>
            </a:pPr>
            <a:r>
              <a:rPr lang="uk-UA" dirty="0">
                <a:solidFill>
                  <a:prstClr val="black"/>
                </a:solidFill>
                <a:latin typeface="Times New Roman" pitchFamily="18" charset="0"/>
                <a:cs typeface="Times New Roman" pitchFamily="18" charset="0"/>
              </a:rPr>
              <a:t>на базі СНВК № 13 </a:t>
            </a:r>
            <a:r>
              <a:rPr lang="uk-UA" dirty="0" smtClean="0">
                <a:latin typeface="Times New Roman" pitchFamily="18" charset="0"/>
                <a:cs typeface="Times New Roman" pitchFamily="18" charset="0"/>
              </a:rPr>
              <a:t>серпень 2021 року  - очно – дистанційно </a:t>
            </a:r>
            <a:r>
              <a:rPr lang="uk-UA" dirty="0" smtClean="0">
                <a:solidFill>
                  <a:prstClr val="black"/>
                </a:solidFill>
                <a:latin typeface="Times New Roman" pitchFamily="18" charset="0"/>
                <a:cs typeface="Times New Roman" pitchFamily="18" charset="0"/>
              </a:rPr>
              <a:t>для </a:t>
            </a:r>
            <a:r>
              <a:rPr lang="uk-UA" b="1" dirty="0">
                <a:solidFill>
                  <a:prstClr val="black"/>
                </a:solidFill>
                <a:latin typeface="Times New Roman" pitchFamily="18" charset="0"/>
                <a:cs typeface="Times New Roman" pitchFamily="18" charset="0"/>
              </a:rPr>
              <a:t>43 </a:t>
            </a:r>
            <a:r>
              <a:rPr lang="uk-UA" dirty="0">
                <a:solidFill>
                  <a:prstClr val="black"/>
                </a:solidFill>
                <a:latin typeface="Times New Roman" pitchFamily="18" charset="0"/>
                <a:cs typeface="Times New Roman" pitchFamily="18" charset="0"/>
              </a:rPr>
              <a:t>педагогів з теми «Цифрова школа”, або 8 простих кроків до </a:t>
            </a:r>
            <a:r>
              <a:rPr lang="uk-UA" dirty="0" err="1">
                <a:solidFill>
                  <a:prstClr val="black"/>
                </a:solidFill>
                <a:latin typeface="Times New Roman" pitchFamily="18" charset="0"/>
                <a:cs typeface="Times New Roman" pitchFamily="18" charset="0"/>
              </a:rPr>
              <a:t>цифровізації</a:t>
            </a:r>
            <a:r>
              <a:rPr lang="uk-UA" dirty="0">
                <a:solidFill>
                  <a:prstClr val="black"/>
                </a:solidFill>
                <a:latin typeface="Times New Roman" pitchFamily="18" charset="0"/>
                <a:cs typeface="Times New Roman" pitchFamily="18" charset="0"/>
              </a:rPr>
              <a:t> освітнього процесу</a:t>
            </a:r>
            <a:r>
              <a:rPr lang="uk-UA" dirty="0" smtClean="0">
                <a:solidFill>
                  <a:prstClr val="black"/>
                </a:solidFill>
                <a:latin typeface="Times New Roman" pitchFamily="18" charset="0"/>
                <a:cs typeface="Times New Roman" pitchFamily="18" charset="0"/>
              </a:rPr>
              <a:t>».</a:t>
            </a:r>
            <a:r>
              <a:rPr lang="en-US" dirty="0" smtClean="0">
                <a:solidFill>
                  <a:prstClr val="black"/>
                </a:solidFill>
                <a:latin typeface="Times New Roman" pitchFamily="18" charset="0"/>
                <a:cs typeface="Times New Roman" pitchFamily="18" charset="0"/>
              </a:rPr>
              <a:t>  </a:t>
            </a:r>
            <a:endParaRPr lang="uk-UA" dirty="0">
              <a:solidFill>
                <a:prstClr val="black"/>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66800"/>
            <a:ext cx="8229600" cy="5257800"/>
          </a:xfrm>
        </p:spPr>
        <p:txBody>
          <a:bodyPr/>
          <a:lstStyle/>
          <a:p>
            <a:r>
              <a:rPr lang="uk-UA" sz="2800" dirty="0" smtClean="0">
                <a:latin typeface="Times New Roman" pitchFamily="18" charset="0"/>
                <a:cs typeface="Times New Roman" pitchFamily="18" charset="0"/>
              </a:rPr>
              <a:t>Також пройшли курси підвищення кваліфікації сестри медичні ЗО Червоноградської міської ради у </a:t>
            </a:r>
            <a:r>
              <a:rPr lang="en-US" sz="2800" dirty="0" smtClean="0">
                <a:latin typeface="Times New Roman" pitchFamily="18" charset="0"/>
                <a:cs typeface="Times New Roman" pitchFamily="18" charset="0"/>
              </a:rPr>
              <a:t>I</a:t>
            </a:r>
            <a:r>
              <a:rPr lang="uk-UA" sz="2800" dirty="0" smtClean="0">
                <a:latin typeface="Times New Roman" pitchFamily="18" charset="0"/>
                <a:cs typeface="Times New Roman" pitchFamily="18" charset="0"/>
              </a:rPr>
              <a:t> і I</a:t>
            </a:r>
            <a:r>
              <a:rPr lang="en-US" sz="2800" dirty="0" smtClean="0">
                <a:latin typeface="Times New Roman" pitchFamily="18" charset="0"/>
                <a:cs typeface="Times New Roman" pitchFamily="18" charset="0"/>
              </a:rPr>
              <a:t>I </a:t>
            </a:r>
            <a:r>
              <a:rPr lang="uk-UA" sz="2800" dirty="0" smtClean="0">
                <a:latin typeface="Times New Roman" pitchFamily="18" charset="0"/>
                <a:cs typeface="Times New Roman" pitchFamily="18" charset="0"/>
              </a:rPr>
              <a:t>півріччі 2021р., які тривали 1місяць у м. Львові на базі Львівського медичного коледжу післядипломної освіти  і були атестовані:</a:t>
            </a:r>
          </a:p>
          <a:p>
            <a:r>
              <a:rPr lang="uk-UA" sz="2800" dirty="0" smtClean="0">
                <a:latin typeface="Times New Roman" pitchFamily="18" charset="0"/>
                <a:cs typeface="Times New Roman" pitchFamily="18" charset="0"/>
              </a:rPr>
              <a:t>- 6 сестер медичних  закладів освіти.    </a:t>
            </a:r>
          </a:p>
          <a:p>
            <a:endParaRPr lang="uk-UA" dirty="0"/>
          </a:p>
        </p:txBody>
      </p:sp>
      <p:pic>
        <p:nvPicPr>
          <p:cNvPr id="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500694" y="3714752"/>
            <a:ext cx="3169437" cy="266657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1105</TotalTime>
  <Words>1481</Words>
  <Application>Microsoft Office PowerPoint</Application>
  <PresentationFormat>Экран (4:3)</PresentationFormat>
  <Paragraphs>46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Поток</vt:lpstr>
      <vt:lpstr>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Dyrector</cp:lastModifiedBy>
  <cp:revision>116</cp:revision>
  <dcterms:created xsi:type="dcterms:W3CDTF">2021-12-06T08:55:32Z</dcterms:created>
  <dcterms:modified xsi:type="dcterms:W3CDTF">2022-02-04T13:30:11Z</dcterms:modified>
</cp:coreProperties>
</file>