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ozdymyr-nvk.lviv.sch.in.ua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56050" y="1912733"/>
            <a:ext cx="2448272" cy="73582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педрада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94354" y="1088740"/>
            <a:ext cx="3291125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/>
              <a:t>конференція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011" y="5264224"/>
            <a:ext cx="3134086" cy="110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58" y="3068960"/>
            <a:ext cx="2664538" cy="702696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00" y="4340894"/>
            <a:ext cx="2590296" cy="74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541" y="2938272"/>
            <a:ext cx="2474913" cy="7587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69" y="3068959"/>
            <a:ext cx="2451100" cy="7848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78" y="5579260"/>
            <a:ext cx="2451100" cy="73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19504" y="1731822"/>
            <a:ext cx="237807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dirty="0"/>
              <a:t>       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Заступник                                                                                                           директора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4" name="TextBox 1033"/>
          <p:cNvSpPr txBox="1"/>
          <p:nvPr/>
        </p:nvSpPr>
        <p:spPr>
          <a:xfrm>
            <a:off x="6542875" y="1632898"/>
            <a:ext cx="2265367" cy="10156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</a:t>
            </a:r>
          </a:p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</a:t>
            </a:r>
            <a:r>
              <a:rPr lang="uk-UA" sz="2000" b="1" dirty="0" err="1">
                <a:solidFill>
                  <a:schemeClr val="bg1">
                    <a:lumMod val="95000"/>
                  </a:schemeClr>
                </a:solidFill>
              </a:rPr>
              <a:t>Педагог-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                                                                     організатор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7" name="TextBox 1036"/>
          <p:cNvSpPr txBox="1"/>
          <p:nvPr/>
        </p:nvSpPr>
        <p:spPr>
          <a:xfrm>
            <a:off x="364039" y="3068960"/>
            <a:ext cx="2551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   вчителі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1" name="TextBox 1040"/>
          <p:cNvSpPr txBox="1"/>
          <p:nvPr/>
        </p:nvSpPr>
        <p:spPr>
          <a:xfrm>
            <a:off x="6605919" y="3330570"/>
            <a:ext cx="1998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    батьки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2" name="TextBox 1041"/>
          <p:cNvSpPr txBox="1"/>
          <p:nvPr/>
        </p:nvSpPr>
        <p:spPr>
          <a:xfrm>
            <a:off x="244501" y="4296289"/>
            <a:ext cx="25902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методична   </a:t>
            </a:r>
          </a:p>
          <a:p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               рада</a:t>
            </a: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458" y="4034679"/>
            <a:ext cx="2451100" cy="76788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1047" name="TextBox 1046"/>
          <p:cNvSpPr txBox="1"/>
          <p:nvPr/>
        </p:nvSpPr>
        <p:spPr>
          <a:xfrm>
            <a:off x="1043608" y="5805264"/>
            <a:ext cx="1316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ШМО  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942" y="4469521"/>
            <a:ext cx="2873669" cy="84350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50" name="TextBox 1049"/>
          <p:cNvSpPr txBox="1"/>
          <p:nvPr/>
        </p:nvSpPr>
        <p:spPr>
          <a:xfrm>
            <a:off x="3316540" y="4034679"/>
            <a:ext cx="254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>
                    <a:lumMod val="95000"/>
                  </a:schemeClr>
                </a:solidFill>
              </a:rPr>
              <a:t>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учні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1" name="TextBox 1050"/>
          <p:cNvSpPr txBox="1"/>
          <p:nvPr/>
        </p:nvSpPr>
        <p:spPr>
          <a:xfrm>
            <a:off x="6410470" y="4340894"/>
            <a:ext cx="245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  БАТЬКІВСЬКЕ</a:t>
            </a: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САМОВРЯДУВАННЯ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5" name="TextBox 1054"/>
          <p:cNvSpPr txBox="1"/>
          <p:nvPr/>
        </p:nvSpPr>
        <p:spPr>
          <a:xfrm>
            <a:off x="3672250" y="3068960"/>
            <a:ext cx="201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Директор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6" name="TextBox 1055"/>
          <p:cNvSpPr txBox="1"/>
          <p:nvPr/>
        </p:nvSpPr>
        <p:spPr>
          <a:xfrm>
            <a:off x="3672250" y="5445225"/>
            <a:ext cx="2933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Учнівське</a:t>
            </a:r>
          </a:p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самоврядування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0466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Структура та органи управління у </a:t>
            </a:r>
            <a:r>
              <a:rPr lang="uk-UA" sz="2400" b="1" dirty="0" err="1"/>
              <a:t>Поздимирській</a:t>
            </a:r>
            <a:r>
              <a:rPr lang="uk-UA" sz="2400" b="1" dirty="0"/>
              <a:t> гімназії</a:t>
            </a:r>
            <a:endParaRPr lang="ru-RU" sz="2400" b="1" dirty="0"/>
          </a:p>
        </p:txBody>
      </p:sp>
      <p:cxnSp>
        <p:nvCxnSpPr>
          <p:cNvPr id="6" name="Прямая со стрелкой 5"/>
          <p:cNvCxnSpPr>
            <a:stCxn id="1027" idx="2"/>
          </p:cNvCxnSpPr>
          <p:nvPr/>
        </p:nvCxnSpPr>
        <p:spPr>
          <a:xfrm>
            <a:off x="1502527" y="3771656"/>
            <a:ext cx="1953523" cy="6978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1045" idx="3"/>
            <a:endCxn id="1041" idx="1"/>
          </p:cNvCxnSpPr>
          <p:nvPr/>
        </p:nvCxnSpPr>
        <p:spPr>
          <a:xfrm flipV="1">
            <a:off x="5869558" y="3592180"/>
            <a:ext cx="736361" cy="8264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4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 advClick="0" advTm="3000">
        <p:split orient="vert"/>
      </p:transition>
    </mc:Choice>
    <mc:Fallback xmlns="">
      <p:transition spd="slow" advClick="0" advTm="300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68760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  <a:p>
            <a:r>
              <a:rPr lang="uk-UA" b="1" dirty="0"/>
              <a:t>* Про організацію внутрішнього </a:t>
            </a:r>
            <a:r>
              <a:rPr lang="uk-UA" b="1" dirty="0" err="1"/>
              <a:t>самооцінування</a:t>
            </a:r>
            <a:r>
              <a:rPr lang="uk-UA" b="1" dirty="0"/>
              <a:t> у закладі освіти,визначення напрямків </a:t>
            </a:r>
            <a:r>
              <a:rPr lang="uk-UA" b="1" dirty="0" err="1"/>
              <a:t>самооцінювання</a:t>
            </a:r>
            <a:r>
              <a:rPr lang="uk-UA" b="1" dirty="0"/>
              <a:t>;</a:t>
            </a:r>
          </a:p>
          <a:p>
            <a:r>
              <a:rPr lang="uk-UA" b="1" dirty="0"/>
              <a:t>* Моніторинг роботи вчителів: динаміка навчальних досягнень учнів;</a:t>
            </a:r>
          </a:p>
          <a:p>
            <a:r>
              <a:rPr lang="uk-UA" b="1" dirty="0"/>
              <a:t>* Результативність роботи ШМО;</a:t>
            </a:r>
          </a:p>
          <a:p>
            <a:r>
              <a:rPr lang="uk-UA" b="1" dirty="0"/>
              <a:t>* Моніторинг </a:t>
            </a:r>
            <a:r>
              <a:rPr lang="uk-UA" b="1" dirty="0" err="1"/>
              <a:t>матеріально-</a:t>
            </a:r>
            <a:r>
              <a:rPr lang="uk-UA" b="1" dirty="0"/>
              <a:t> технічного забезпечення кабінетів</a:t>
            </a:r>
          </a:p>
          <a:p>
            <a:r>
              <a:rPr lang="uk-UA" b="1" dirty="0"/>
              <a:t>*(</a:t>
            </a:r>
            <a:r>
              <a:rPr lang="uk-UA" b="1" dirty="0">
                <a:hlinkClick r:id="rId2"/>
              </a:rPr>
              <a:t>http://pozdymyr-nvk.lviv.sch.in.ua</a:t>
            </a:r>
            <a:r>
              <a:rPr lang="uk-UA" b="1" dirty="0"/>
              <a:t>) ведення  «Енциклопедії педагогічної творчості», надбань власних доробок вчителів; </a:t>
            </a:r>
          </a:p>
          <a:p>
            <a:r>
              <a:rPr lang="uk-UA" b="1" dirty="0"/>
              <a:t>* Урізноманітнення форм атестації за новим Положенням; </a:t>
            </a:r>
          </a:p>
          <a:p>
            <a:r>
              <a:rPr lang="ru-RU" b="1" dirty="0"/>
              <a:t>* Система </a:t>
            </a:r>
            <a:r>
              <a:rPr lang="ru-RU" b="1" dirty="0" err="1"/>
              <a:t>роботи</a:t>
            </a:r>
            <a:r>
              <a:rPr lang="ru-RU" b="1" dirty="0"/>
              <a:t> по </a:t>
            </a:r>
            <a:r>
              <a:rPr lang="ru-RU" b="1" dirty="0" err="1"/>
              <a:t>проведенню</a:t>
            </a:r>
            <a:r>
              <a:rPr lang="ru-RU" b="1" dirty="0"/>
              <a:t> </a:t>
            </a:r>
            <a:r>
              <a:rPr lang="ru-RU" b="1" dirty="0" err="1"/>
              <a:t>предметних</a:t>
            </a:r>
            <a:r>
              <a:rPr lang="ru-RU" b="1" dirty="0"/>
              <a:t> </a:t>
            </a:r>
            <a:r>
              <a:rPr lang="ru-RU" b="1" dirty="0" err="1"/>
              <a:t>тижнів</a:t>
            </a:r>
            <a:r>
              <a:rPr lang="ru-RU" b="1" dirty="0"/>
              <a:t>;</a:t>
            </a:r>
          </a:p>
          <a:p>
            <a:r>
              <a:rPr lang="uk-UA" b="1" dirty="0"/>
              <a:t>* Використання засобів дистанційного навчання на </a:t>
            </a:r>
            <a:r>
              <a:rPr lang="uk-UA" b="1" dirty="0" err="1"/>
              <a:t>онлайн-платформі</a:t>
            </a:r>
            <a:r>
              <a:rPr lang="uk-UA" b="1" dirty="0"/>
              <a:t> </a:t>
            </a:r>
            <a:r>
              <a:rPr lang="en-US" b="1" dirty="0"/>
              <a:t>Google Classroom</a:t>
            </a:r>
            <a:r>
              <a:rPr lang="uk-UA" b="1" dirty="0"/>
              <a:t>;</a:t>
            </a:r>
          </a:p>
          <a:p>
            <a:r>
              <a:rPr lang="uk-UA" b="1" dirty="0"/>
              <a:t>* Підвищення  фахового рівня : курсова перепідготовка, </a:t>
            </a:r>
            <a:r>
              <a:rPr lang="uk-UA" b="1" dirty="0" err="1"/>
              <a:t>взаємовідвідування</a:t>
            </a:r>
            <a:r>
              <a:rPr lang="uk-UA" b="1" dirty="0"/>
              <a:t> уроків, </a:t>
            </a:r>
            <a:r>
              <a:rPr lang="uk-UA" b="1" dirty="0" err="1"/>
              <a:t>вебінари,семінари,конференції,сертифікація</a:t>
            </a:r>
            <a:r>
              <a:rPr lang="uk-UA" b="1" dirty="0"/>
              <a:t>,;</a:t>
            </a:r>
          </a:p>
          <a:p>
            <a:r>
              <a:rPr lang="uk-UA" b="1" dirty="0"/>
              <a:t>* Участь у конкурсах педагогічної майстерності;</a:t>
            </a:r>
          </a:p>
          <a:p>
            <a:r>
              <a:rPr lang="uk-UA" b="1" dirty="0"/>
              <a:t>* Поглиблення знань  досвіду роботи у НУШ,  різні форми  оцінювання;</a:t>
            </a:r>
            <a:endParaRPr lang="ru-RU" b="1" dirty="0"/>
          </a:p>
        </p:txBody>
      </p:sp>
      <p:sp>
        <p:nvSpPr>
          <p:cNvPr id="3" name="Блок-схема: знак завершения 2"/>
          <p:cNvSpPr/>
          <p:nvPr/>
        </p:nvSpPr>
        <p:spPr>
          <a:xfrm>
            <a:off x="1979712" y="692696"/>
            <a:ext cx="5688632" cy="576064"/>
          </a:xfrm>
          <a:prstGeom prst="flowChartTerminator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39752" y="6926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Методична робота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6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2228632" y="476672"/>
            <a:ext cx="3888432" cy="720080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417066" y="575102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             педрада</a:t>
            </a:r>
            <a:endParaRPr lang="ru-RU" sz="2800" b="1" dirty="0"/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395536" y="1484784"/>
            <a:ext cx="2664296" cy="5040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07" y="264636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1669450"/>
            <a:ext cx="2689225" cy="97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3170238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83" y="384651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064" y="2790306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41599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451298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733256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70" y="5694329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17341"/>
            <a:ext cx="1872208" cy="60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1484784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презентація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1411" y="279030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консиліум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47864" y="1963116"/>
            <a:ext cx="2454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</a:t>
            </a:r>
            <a:r>
              <a:rPr lang="uk-UA" sz="2400" b="1" dirty="0"/>
              <a:t>традиційні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27387" y="3314181"/>
            <a:ext cx="2689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Семінар - практикум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290830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ярмарок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0607" y="4005064"/>
            <a:ext cx="2329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</a:t>
            </a:r>
            <a:r>
              <a:rPr lang="ru-RU" sz="2000" b="1" dirty="0" err="1"/>
              <a:t>Брейнстормінг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27388" y="4205119"/>
            <a:ext cx="22087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         </a:t>
            </a:r>
            <a:r>
              <a:rPr lang="ru-RU" sz="2000" b="1" dirty="0" err="1"/>
              <a:t>ділова</a:t>
            </a:r>
            <a:r>
              <a:rPr lang="ru-RU" sz="2000" b="1" dirty="0"/>
              <a:t> </a:t>
            </a:r>
            <a:r>
              <a:rPr lang="ru-RU" sz="2000" b="1" dirty="0" err="1"/>
              <a:t>гра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410845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дискусія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551723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r>
              <a:rPr lang="uk-UA" sz="2000" b="1" dirty="0"/>
              <a:t>Вернісаж ідей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72200" y="5897091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фестиваль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63888" y="609714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 звіт</a:t>
            </a:r>
            <a:endParaRPr lang="ru-RU" sz="20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0" y="47497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4882227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Круглий  </a:t>
            </a:r>
            <a:r>
              <a:rPr lang="uk-UA" sz="2000" b="1" dirty="0"/>
              <a:t>стіл</a:t>
            </a:r>
            <a:r>
              <a:rPr lang="uk-UA" b="1" dirty="0"/>
              <a:t> </a:t>
            </a:r>
            <a:endParaRPr lang="ru-RU" dirty="0"/>
          </a:p>
        </p:txBody>
      </p:sp>
      <p:pic>
        <p:nvPicPr>
          <p:cNvPr id="2052" name="Picture 4" descr="C:\Users\Work\Desktop\pedrada-320x32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0273">
            <a:off x="6501221" y="590447"/>
            <a:ext cx="1799999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28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1776490"/>
            <a:ext cx="4176464" cy="208823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973" y="1367413"/>
            <a:ext cx="3576587" cy="210978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87" y="4379897"/>
            <a:ext cx="4200525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7704" y="47667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</a:t>
            </a:r>
            <a:r>
              <a:rPr lang="uk-UA" sz="3200" b="1" dirty="0"/>
              <a:t>Шкільні  </a:t>
            </a:r>
            <a:r>
              <a:rPr lang="uk-UA" sz="3200" b="1" dirty="0" err="1"/>
              <a:t>методоб</a:t>
            </a:r>
            <a:r>
              <a:rPr lang="en-US" sz="3200" b="1" dirty="0"/>
              <a:t>`</a:t>
            </a:r>
            <a:r>
              <a:rPr lang="uk-UA" sz="3200" b="1" dirty="0"/>
              <a:t>єднання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227687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Вчителів початкових класів,вихователів дошкільного підрозділу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1628800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«Шкільна команда»                                                 вчителів -                                            </a:t>
            </a:r>
            <a:r>
              <a:rPr lang="uk-UA" sz="2400" b="1" dirty="0" err="1"/>
              <a:t>предметників</a:t>
            </a:r>
            <a:r>
              <a:rPr lang="uk-UA" sz="2400" b="1" dirty="0"/>
              <a:t>                            5 – 9 класів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4653136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b="1" dirty="0"/>
          </a:p>
          <a:p>
            <a:r>
              <a:rPr lang="uk-UA" sz="2400" b="1" dirty="0"/>
              <a:t>Клуб спілкування класних керівників                               1 – 9 класів</a:t>
            </a:r>
            <a:endParaRPr lang="ru-RU" sz="2400" b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271">
            <a:off x="5678881" y="4077072"/>
            <a:ext cx="23812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48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75775"/>
            <a:ext cx="7945760" cy="627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uk-UA" b="1" dirty="0"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Учнівське самоврядування                                  </a:t>
            </a:r>
            <a:r>
              <a:rPr lang="uk-UA" sz="2400" b="1" dirty="0" err="1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Поздимирської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 гімназії:                  </a:t>
            </a:r>
            <a:endParaRPr lang="ru-RU" sz="2400" dirty="0">
              <a:solidFill>
                <a:srgbClr val="00B050"/>
              </a:solidFill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srgbClr val="00B050"/>
                </a:solidFill>
                <a:ea typeface="Times New Roman"/>
                <a:cs typeface="Times New Roman"/>
              </a:rPr>
              <a:t>                                           </a:t>
            </a:r>
            <a:r>
              <a:rPr lang="uk-UA" b="1" dirty="0">
                <a:solidFill>
                  <a:schemeClr val="accent4"/>
                </a:solidFill>
                <a:ea typeface="Times New Roman"/>
                <a:cs typeface="Times New Roman"/>
              </a:rPr>
              <a:t>«</a:t>
            </a:r>
            <a:r>
              <a:rPr lang="uk-UA" b="1" dirty="0">
                <a:solidFill>
                  <a:srgbClr val="000080"/>
                </a:solidFill>
                <a:ea typeface="Times New Roman"/>
                <a:cs typeface="Times New Roman"/>
              </a:rPr>
              <a:t>МИ – ГОСПОДАРІ «ШКОЛИ – РОДИНИ»</a:t>
            </a:r>
            <a:endParaRPr lang="ru-RU" sz="1400" b="1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Голова самоврядування</a:t>
            </a:r>
            <a:r>
              <a:rPr lang="uk-UA" sz="2000" b="1" dirty="0">
                <a:ea typeface="Times New Roman"/>
                <a:cs typeface="Times New Roman"/>
              </a:rPr>
              <a:t>:    Тарас Юлія                                                                                                                                            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Заступник</a:t>
            </a:r>
            <a:r>
              <a:rPr lang="uk-UA" sz="2000" b="1" dirty="0">
                <a:ea typeface="Times New Roman"/>
                <a:cs typeface="Times New Roman"/>
              </a:rPr>
              <a:t>:                               </a:t>
            </a:r>
            <a:r>
              <a:rPr lang="uk-UA" sz="2000" b="1" dirty="0" err="1">
                <a:ea typeface="Times New Roman"/>
                <a:cs typeface="Times New Roman"/>
              </a:rPr>
              <a:t>Гвоздь</a:t>
            </a:r>
            <a:r>
              <a:rPr lang="uk-UA" sz="2000" b="1" dirty="0">
                <a:ea typeface="Times New Roman"/>
                <a:cs typeface="Times New Roman"/>
              </a:rPr>
              <a:t> Денис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003300"/>
                </a:solidFill>
                <a:ea typeface="Times New Roman"/>
                <a:cs typeface="Times New Roman"/>
              </a:rPr>
              <a:t>Рада      «Мудреців»: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</a:t>
            </a:r>
            <a:r>
              <a:rPr lang="uk-UA" sz="2000" b="1" dirty="0" err="1">
                <a:ea typeface="Times New Roman"/>
                <a:cs typeface="Times New Roman"/>
              </a:rPr>
              <a:t>Капустяк</a:t>
            </a:r>
            <a:r>
              <a:rPr lang="uk-UA" sz="2000" b="1" dirty="0">
                <a:ea typeface="Times New Roman"/>
                <a:cs typeface="Times New Roman"/>
              </a:rPr>
              <a:t> Арсеній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, </a:t>
            </a:r>
            <a:r>
              <a:rPr lang="uk-UA" sz="2000" b="1" dirty="0">
                <a:ea typeface="Times New Roman"/>
                <a:cs typeface="Times New Roman"/>
              </a:rPr>
              <a:t>Федірко Соломія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00"/>
                </a:solidFill>
                <a:ea typeface="Times New Roman"/>
                <a:cs typeface="Times New Roman"/>
              </a:rPr>
              <a:t>Центр «Здоров’я,профілактики,                                                                                       інформації»: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</a:t>
            </a:r>
            <a:r>
              <a:rPr lang="uk-UA" sz="2000" b="1" dirty="0" err="1">
                <a:ea typeface="Times New Roman"/>
                <a:cs typeface="Times New Roman"/>
              </a:rPr>
              <a:t>Яцейко</a:t>
            </a:r>
            <a:r>
              <a:rPr lang="uk-UA" sz="2000" b="1" dirty="0">
                <a:ea typeface="Times New Roman"/>
                <a:cs typeface="Times New Roman"/>
              </a:rPr>
              <a:t> Владислав, </a:t>
            </a:r>
            <a:r>
              <a:rPr lang="uk-UA" sz="2000" b="1" dirty="0" err="1">
                <a:ea typeface="Times New Roman"/>
                <a:cs typeface="Times New Roman"/>
              </a:rPr>
              <a:t>Шульган</a:t>
            </a:r>
            <a:r>
              <a:rPr lang="uk-UA" sz="2000" b="1" dirty="0">
                <a:ea typeface="Times New Roman"/>
                <a:cs typeface="Times New Roman"/>
              </a:rPr>
              <a:t> Роман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,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80"/>
                </a:solidFill>
                <a:ea typeface="Times New Roman"/>
                <a:cs typeface="Times New Roman"/>
              </a:rPr>
              <a:t>Рада «Господарів,дисципліни,                                                                                                   порядку»</a:t>
            </a:r>
            <a:r>
              <a:rPr lang="uk-UA" sz="2000" dirty="0">
                <a:solidFill>
                  <a:srgbClr val="800080"/>
                </a:solidFill>
                <a:ea typeface="Times New Roman"/>
                <a:cs typeface="Times New Roman"/>
              </a:rPr>
              <a:t> :</a:t>
            </a:r>
            <a:r>
              <a:rPr lang="uk-UA" sz="2000" dirty="0">
                <a:solidFill>
                  <a:srgbClr val="CC6600"/>
                </a:solidFill>
                <a:ea typeface="Times New Roman"/>
                <a:cs typeface="Times New Roman"/>
              </a:rPr>
              <a:t>                                 </a:t>
            </a:r>
            <a:r>
              <a:rPr lang="uk-UA" sz="2000" b="1" dirty="0" err="1">
                <a:solidFill>
                  <a:srgbClr val="CC6600"/>
                </a:solidFill>
                <a:ea typeface="Times New Roman"/>
                <a:cs typeface="Times New Roman"/>
              </a:rPr>
              <a:t>Козюк</a:t>
            </a:r>
            <a:r>
              <a:rPr lang="uk-UA" sz="2000" b="1" dirty="0">
                <a:solidFill>
                  <a:srgbClr val="CC6600"/>
                </a:solidFill>
                <a:ea typeface="Times New Roman"/>
                <a:cs typeface="Times New Roman"/>
              </a:rPr>
              <a:t> Ірина. Вус Максим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6600"/>
                </a:solidFill>
                <a:latin typeface="Times New Roman"/>
                <a:ea typeface="Times New Roman"/>
                <a:cs typeface="Times New Roman"/>
              </a:rPr>
              <a:t>Центр «Дозвілля»: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 Мельник Олеся. Гнатів Сніжана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Волонтери-помічники                                                                                                         </a:t>
            </a:r>
            <a:r>
              <a:rPr lang="uk-UA" sz="20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вчителіВ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lang="uk-UA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000" b="1" dirty="0" err="1">
                <a:latin typeface="Times New Roman"/>
                <a:ea typeface="Times New Roman"/>
                <a:cs typeface="Times New Roman"/>
              </a:rPr>
              <a:t>Яніга</a:t>
            </a:r>
            <a:r>
              <a:rPr lang="uk-UA" sz="2000" b="1" dirty="0">
                <a:latin typeface="Times New Roman"/>
                <a:ea typeface="Times New Roman"/>
                <a:cs typeface="Times New Roman"/>
              </a:rPr>
              <a:t> Софія, </a:t>
            </a:r>
            <a:r>
              <a:rPr lang="uk-UA" sz="2000" b="1" dirty="0" err="1">
                <a:latin typeface="Times New Roman"/>
                <a:ea typeface="Times New Roman"/>
                <a:cs typeface="Times New Roman"/>
              </a:rPr>
              <a:t>Лещишин</a:t>
            </a:r>
            <a:r>
              <a:rPr lang="uk-UA" sz="2000" b="1" dirty="0">
                <a:latin typeface="Times New Roman"/>
                <a:ea typeface="Times New Roman"/>
                <a:cs typeface="Times New Roman"/>
              </a:rPr>
              <a:t> Юстина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0" r="15234"/>
          <a:stretch/>
        </p:blipFill>
        <p:spPr>
          <a:xfrm rot="21016313">
            <a:off x="505211" y="391139"/>
            <a:ext cx="166706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71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204864"/>
            <a:ext cx="44284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endParaRPr lang="uk-UA" sz="20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uk-UA" sz="2400" b="1" dirty="0"/>
              <a:t>« Уроки для батьків»                                                     </a:t>
            </a:r>
          </a:p>
          <a:p>
            <a:r>
              <a:rPr lang="uk-UA" sz="2400" b="1" dirty="0"/>
              <a:t>« Школа молодих батьків»                                                                                                                                       - індивідуальні зустрічі          «</a:t>
            </a:r>
            <a:r>
              <a:rPr lang="uk-UA" sz="2400" b="1" dirty="0" err="1"/>
              <a:t>віч-</a:t>
            </a:r>
            <a:r>
              <a:rPr lang="uk-UA" sz="2400" b="1" dirty="0"/>
              <a:t> на – </a:t>
            </a:r>
            <a:r>
              <a:rPr lang="uk-UA" sz="2400" b="1" dirty="0" err="1"/>
              <a:t>віч</a:t>
            </a:r>
            <a:r>
              <a:rPr lang="uk-UA" sz="2400" b="1" dirty="0"/>
              <a:t> з родиною»                                                                              - родинні гостини;                   тренінги,                              </a:t>
            </a:r>
            <a:r>
              <a:rPr lang="uk-UA" sz="2400" b="1" dirty="0" err="1"/>
              <a:t>майстер-</a:t>
            </a:r>
            <a:r>
              <a:rPr lang="uk-UA" sz="2400" b="1" dirty="0"/>
              <a:t> класи;                                                дні відкритих дверей</a:t>
            </a:r>
            <a:endParaRPr lang="ru-RU" sz="2400" b="1" dirty="0"/>
          </a:p>
        </p:txBody>
      </p:sp>
      <p:sp>
        <p:nvSpPr>
          <p:cNvPr id="3" name="Овал 2"/>
          <p:cNvSpPr/>
          <p:nvPr/>
        </p:nvSpPr>
        <p:spPr>
          <a:xfrm>
            <a:off x="2195736" y="692696"/>
            <a:ext cx="6048672" cy="129614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788024" y="3140968"/>
            <a:ext cx="3996444" cy="165618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968044" y="3140968"/>
            <a:ext cx="3276364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uk-UA" sz="2400" b="1" dirty="0"/>
              <a:t>Об</a:t>
            </a:r>
            <a:r>
              <a:rPr lang="en-US" sz="2400" b="1" dirty="0"/>
              <a:t>`</a:t>
            </a:r>
            <a:r>
              <a:rPr lang="uk-UA" sz="2400" b="1" dirty="0"/>
              <a:t>єднання батьків на добровільних засадах</a:t>
            </a:r>
            <a:endParaRPr lang="ru-RU" sz="2400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0499">
            <a:off x="331176" y="1713399"/>
            <a:ext cx="2038350" cy="1428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124744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         Батьківське самоврядування</a:t>
            </a:r>
            <a:endParaRPr lang="ru-RU" sz="24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206462" y="1960722"/>
            <a:ext cx="138615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09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23728" y="908720"/>
            <a:ext cx="4536504" cy="52322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67544" y="1916832"/>
            <a:ext cx="83529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Конференція</a:t>
            </a:r>
            <a:r>
              <a:rPr lang="ru-RU" sz="2400" dirty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шкільного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)- </a:t>
            </a:r>
            <a:r>
              <a:rPr lang="ru-RU" sz="2400" b="1" dirty="0" err="1"/>
              <a:t>вищий</a:t>
            </a:r>
            <a:r>
              <a:rPr lang="ru-RU" sz="2400" b="1" dirty="0"/>
              <a:t> </a:t>
            </a:r>
            <a:r>
              <a:rPr lang="ru-RU" sz="2400" b="1" dirty="0" err="1"/>
              <a:t>колегіальний</a:t>
            </a:r>
            <a:r>
              <a:rPr lang="ru-RU" sz="2400" b="1" dirty="0"/>
              <a:t> орган </a:t>
            </a:r>
            <a:r>
              <a:rPr lang="ru-RU" sz="2400" b="1" dirty="0" err="1"/>
              <a:t>громадського</a:t>
            </a:r>
            <a:r>
              <a:rPr lang="ru-RU" sz="2400" b="1" dirty="0"/>
              <a:t> </a:t>
            </a:r>
            <a:r>
              <a:rPr lang="ru-RU" sz="2400" b="1" dirty="0" err="1"/>
              <a:t>самоврядування</a:t>
            </a:r>
            <a:r>
              <a:rPr lang="ru-RU" sz="2400" b="1" dirty="0"/>
              <a:t> </a:t>
            </a:r>
            <a:r>
              <a:rPr lang="ru-RU" sz="2400" b="1" dirty="0" err="1"/>
              <a:t>навчального</a:t>
            </a:r>
            <a:r>
              <a:rPr lang="ru-RU" sz="2400" b="1" dirty="0"/>
              <a:t> закладу. Для </a:t>
            </a:r>
            <a:r>
              <a:rPr lang="ru-RU" sz="2400" b="1" dirty="0" err="1"/>
              <a:t>проведення</a:t>
            </a:r>
            <a:r>
              <a:rPr lang="ru-RU" sz="2400" b="1" dirty="0"/>
              <a:t> </a:t>
            </a:r>
            <a:r>
              <a:rPr lang="ru-RU" sz="2400" b="1" dirty="0" err="1"/>
              <a:t>її</a:t>
            </a:r>
            <a:r>
              <a:rPr lang="ru-RU" sz="2400" b="1" dirty="0"/>
              <a:t> </a:t>
            </a:r>
            <a:r>
              <a:rPr lang="ru-RU" sz="2400" b="1" dirty="0" err="1"/>
              <a:t>обираються</a:t>
            </a:r>
            <a:r>
              <a:rPr lang="ru-RU" sz="2400" b="1" dirty="0"/>
              <a:t> </a:t>
            </a:r>
            <a:r>
              <a:rPr lang="ru-RU" sz="2400" b="1" dirty="0" err="1"/>
              <a:t>делегати</a:t>
            </a:r>
            <a:r>
              <a:rPr lang="ru-RU" sz="2400" b="1" dirty="0"/>
              <a:t>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учнів</a:t>
            </a:r>
            <a:r>
              <a:rPr lang="ru-RU" sz="2400" b="1" dirty="0"/>
              <a:t> другого </a:t>
            </a:r>
            <a:r>
              <a:rPr lang="ru-RU" sz="2400" b="1" dirty="0" err="1"/>
              <a:t>ступеня</a:t>
            </a:r>
            <a:r>
              <a:rPr lang="ru-RU" sz="2400" b="1" dirty="0"/>
              <a:t>,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учителів</a:t>
            </a:r>
            <a:r>
              <a:rPr lang="ru-RU" sz="2400" b="1" dirty="0"/>
              <a:t> та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, а </a:t>
            </a:r>
            <a:r>
              <a:rPr lang="ru-RU" sz="2400" b="1" dirty="0" err="1"/>
              <a:t>також</a:t>
            </a:r>
            <a:r>
              <a:rPr lang="ru-RU" sz="2400" b="1" dirty="0"/>
              <a:t> </a:t>
            </a:r>
            <a:r>
              <a:rPr lang="ru-RU" sz="2400" b="1" dirty="0" err="1"/>
              <a:t>батьків</a:t>
            </a:r>
            <a:r>
              <a:rPr lang="ru-RU" sz="2400" b="1" dirty="0"/>
              <a:t> та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громадськості</a:t>
            </a:r>
            <a:r>
              <a:rPr lang="ru-RU" sz="2400" b="1" dirty="0"/>
              <a:t>. </a:t>
            </a:r>
            <a:r>
              <a:rPr lang="ru-RU" sz="2400" b="1" dirty="0" err="1"/>
              <a:t>Кількість</a:t>
            </a:r>
            <a:r>
              <a:rPr lang="ru-RU" sz="2400" b="1" dirty="0"/>
              <a:t>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</a:t>
            </a:r>
            <a:r>
              <a:rPr lang="ru-RU" sz="2400" b="1" dirty="0" err="1"/>
              <a:t>кожної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 </a:t>
            </a:r>
            <a:r>
              <a:rPr lang="ru-RU" sz="2400" b="1" dirty="0" err="1"/>
              <a:t>однакова</a:t>
            </a:r>
            <a:r>
              <a:rPr lang="ru-RU" sz="2400" b="1" dirty="0"/>
              <a:t>. </a:t>
            </a:r>
            <a:r>
              <a:rPr lang="ru-RU" sz="2400" b="1" dirty="0" err="1"/>
              <a:t>Конференція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збираються</a:t>
            </a:r>
            <a:r>
              <a:rPr lang="ru-RU" sz="2400" b="1" dirty="0"/>
              <a:t> раз у </a:t>
            </a:r>
            <a:r>
              <a:rPr lang="ru-RU" sz="2400" b="1" dirty="0" err="1"/>
              <a:t>рік</a:t>
            </a:r>
            <a:r>
              <a:rPr lang="ru-RU" sz="2400" b="1" dirty="0"/>
              <a:t>  </a:t>
            </a:r>
            <a:r>
              <a:rPr lang="ru-RU" sz="2400" b="1" dirty="0" err="1"/>
              <a:t>визначення</a:t>
            </a:r>
            <a:r>
              <a:rPr lang="ru-RU" sz="2400" b="1" dirty="0"/>
              <a:t> </a:t>
            </a:r>
            <a:r>
              <a:rPr lang="ru-RU" sz="2400" b="1" dirty="0" err="1"/>
              <a:t>основних</a:t>
            </a:r>
            <a:r>
              <a:rPr lang="ru-RU" sz="2400" b="1" dirty="0"/>
              <a:t> </a:t>
            </a:r>
            <a:r>
              <a:rPr lang="ru-RU" sz="2400" b="1" dirty="0" err="1"/>
              <a:t>напрямів</a:t>
            </a:r>
            <a:r>
              <a:rPr lang="ru-RU" sz="2400" b="1" dirty="0"/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/>
              <a:t>навчально-освітнього</a:t>
            </a:r>
            <a:r>
              <a:rPr lang="ru-RU" sz="2400" b="1" dirty="0"/>
              <a:t> закладу, </a:t>
            </a:r>
            <a:r>
              <a:rPr lang="ru-RU" sz="2400" b="1" dirty="0" err="1"/>
              <a:t>затвердженням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статуту - </a:t>
            </a:r>
            <a:r>
              <a:rPr lang="ru-RU" sz="2400" b="1" dirty="0" err="1"/>
              <a:t>сукупності</a:t>
            </a:r>
            <a:r>
              <a:rPr lang="ru-RU" sz="2400" b="1" dirty="0"/>
              <a:t> норм і правил </a:t>
            </a:r>
            <a:r>
              <a:rPr lang="ru-RU" sz="2400" b="1" dirty="0" err="1"/>
              <a:t>життя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 з </a:t>
            </a:r>
            <a:r>
              <a:rPr lang="ru-RU" sz="2400" b="1" dirty="0" err="1"/>
              <a:t>урахуванням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</a:t>
            </a:r>
            <a:r>
              <a:rPr lang="ru-RU" sz="2400" b="1" dirty="0" err="1"/>
              <a:t>особливостей</a:t>
            </a:r>
            <a:r>
              <a:rPr lang="ru-RU" sz="2400" b="1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3728" y="908720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                </a:t>
            </a:r>
            <a:r>
              <a:rPr lang="uk-UA" sz="2800" dirty="0">
                <a:solidFill>
                  <a:schemeClr val="bg1">
                    <a:lumMod val="95000"/>
                  </a:schemeClr>
                </a:solidFill>
              </a:rPr>
              <a:t>конференція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3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7864" y="568715"/>
            <a:ext cx="4032448" cy="79208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TextBox 2"/>
          <p:cNvSpPr txBox="1"/>
          <p:nvPr/>
        </p:nvSpPr>
        <p:spPr>
          <a:xfrm>
            <a:off x="2411760" y="764704"/>
            <a:ext cx="496855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b="1" dirty="0"/>
              <a:t>                        </a:t>
            </a:r>
            <a:r>
              <a:rPr lang="ru-RU" sz="2000" b="1" dirty="0" err="1">
                <a:solidFill>
                  <a:srgbClr val="C00000"/>
                </a:solidFill>
              </a:rPr>
              <a:t>Профспілкове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об'єднання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060848"/>
            <a:ext cx="8208912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Реалізує</a:t>
            </a:r>
            <a:r>
              <a:rPr lang="ru-RU" sz="2400" b="1" dirty="0"/>
              <a:t> право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і </a:t>
            </a:r>
            <a:r>
              <a:rPr lang="ru-RU" sz="2400" b="1" dirty="0" err="1"/>
              <a:t>технічних</a:t>
            </a:r>
            <a:r>
              <a:rPr lang="ru-RU" sz="2400" b="1" dirty="0"/>
              <a:t>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вільно</a:t>
            </a:r>
            <a:r>
              <a:rPr lang="ru-RU" sz="2400" b="1" dirty="0"/>
              <a:t> </a:t>
            </a:r>
            <a:r>
              <a:rPr lang="ru-RU" sz="2400" b="1" dirty="0" err="1"/>
              <a:t>об'єднуватися</a:t>
            </a:r>
            <a:r>
              <a:rPr lang="ru-RU" sz="2400" b="1" dirty="0"/>
              <a:t> у </a:t>
            </a:r>
            <a:r>
              <a:rPr lang="ru-RU" sz="2400" b="1" dirty="0" err="1"/>
              <a:t>профспілки</a:t>
            </a:r>
            <a:r>
              <a:rPr lang="ru-RU" sz="2400" b="1" dirty="0"/>
              <a:t> для </a:t>
            </a:r>
            <a:r>
              <a:rPr lang="ru-RU" sz="2400" b="1" dirty="0" err="1"/>
              <a:t>захисту</a:t>
            </a:r>
            <a:r>
              <a:rPr lang="ru-RU" sz="2400" b="1" dirty="0"/>
              <a:t> </a:t>
            </a:r>
            <a:r>
              <a:rPr lang="ru-RU" sz="2400" b="1" dirty="0" err="1"/>
              <a:t>своїх</a:t>
            </a:r>
            <a:r>
              <a:rPr lang="ru-RU" sz="2400" b="1" dirty="0"/>
              <a:t> прав. </a:t>
            </a:r>
            <a:r>
              <a:rPr lang="ru-RU" sz="2400" b="1" dirty="0" err="1"/>
              <a:t>Адміністрація</a:t>
            </a:r>
            <a:r>
              <a:rPr lang="ru-RU" sz="2400" b="1" dirty="0"/>
              <a:t> </a:t>
            </a:r>
            <a:r>
              <a:rPr lang="ru-RU" sz="2400" b="1" dirty="0" err="1"/>
              <a:t>Поздимирської</a:t>
            </a:r>
            <a:r>
              <a:rPr lang="ru-RU" sz="2400" b="1" dirty="0"/>
              <a:t> </a:t>
            </a:r>
            <a:r>
              <a:rPr lang="ru-RU" sz="2400" b="1" dirty="0" err="1"/>
              <a:t>гімназії</a:t>
            </a:r>
            <a:r>
              <a:rPr lang="ru-RU" sz="2400" b="1" dirty="0"/>
              <a:t> </a:t>
            </a:r>
            <a:r>
              <a:rPr lang="ru-RU" sz="2400" b="1" dirty="0" err="1"/>
              <a:t>зобов'язана</a:t>
            </a:r>
            <a:r>
              <a:rPr lang="ru-RU" sz="2400" b="1" dirty="0"/>
              <a:t> </a:t>
            </a:r>
            <a:r>
              <a:rPr lang="ru-RU" sz="2400" b="1" dirty="0" err="1"/>
              <a:t>погоджувати</a:t>
            </a:r>
            <a:r>
              <a:rPr lang="ru-RU" sz="2400" b="1" dirty="0"/>
              <a:t> з </a:t>
            </a:r>
            <a:r>
              <a:rPr lang="ru-RU" sz="2400" b="1" dirty="0" err="1">
                <a:solidFill>
                  <a:srgbClr val="C00000"/>
                </a:solidFill>
              </a:rPr>
              <a:t>профспілковим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комітетом</a:t>
            </a:r>
            <a:r>
              <a:rPr lang="ru-RU" sz="2400" b="1" dirty="0"/>
              <a:t>: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умови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педагогічного</a:t>
            </a:r>
            <a:r>
              <a:rPr lang="ru-RU" sz="2400" b="1" dirty="0"/>
              <a:t>, </a:t>
            </a:r>
            <a:r>
              <a:rPr lang="ru-RU" sz="2400" b="1" dirty="0" err="1"/>
              <a:t>адміністративно-господарського</a:t>
            </a:r>
            <a:r>
              <a:rPr lang="ru-RU" sz="2400" b="1" dirty="0"/>
              <a:t>, </a:t>
            </a:r>
            <a:r>
              <a:rPr lang="ru-RU" sz="2400" b="1" dirty="0" err="1"/>
              <a:t>навчально-допоміжного</a:t>
            </a:r>
            <a:r>
              <a:rPr lang="ru-RU" sz="2400" b="1" dirty="0"/>
              <a:t>, </a:t>
            </a:r>
            <a:r>
              <a:rPr lang="ru-RU" sz="2400" b="1" dirty="0" err="1"/>
              <a:t>медичного</a:t>
            </a:r>
            <a:r>
              <a:rPr lang="ru-RU" sz="2400" b="1" dirty="0"/>
              <a:t> та </a:t>
            </a:r>
            <a:r>
              <a:rPr lang="ru-RU" sz="2400" b="1" dirty="0" err="1"/>
              <a:t>обслуговуючого</a:t>
            </a:r>
            <a:r>
              <a:rPr lang="ru-RU" sz="2400" b="1" dirty="0"/>
              <a:t> персоналу, 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навчальне</a:t>
            </a:r>
            <a:r>
              <a:rPr lang="ru-RU" sz="2400" b="1" dirty="0"/>
              <a:t> </a:t>
            </a:r>
            <a:r>
              <a:rPr lang="ru-RU" sz="2400" b="1" dirty="0" err="1"/>
              <a:t>навантаження</a:t>
            </a:r>
            <a:r>
              <a:rPr lang="ru-RU" sz="2400" b="1" dirty="0"/>
              <a:t>,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/>
              <a:t> </a:t>
            </a:r>
            <a:r>
              <a:rPr lang="ru-RU" sz="2400" b="1" dirty="0" err="1"/>
              <a:t>штатний</a:t>
            </a:r>
            <a:r>
              <a:rPr lang="ru-RU" sz="2400" b="1" dirty="0"/>
              <a:t> </a:t>
            </a:r>
            <a:r>
              <a:rPr lang="ru-RU" sz="2400" b="1" dirty="0" err="1"/>
              <a:t>розпис</a:t>
            </a:r>
            <a:r>
              <a:rPr lang="ru-RU" sz="2400" b="1" dirty="0"/>
              <a:t>. </a:t>
            </a:r>
          </a:p>
          <a:p>
            <a:pPr marL="285750" indent="-285750">
              <a:buFont typeface="Arial" charset="0"/>
              <a:buChar char="•"/>
            </a:pPr>
            <a:endParaRPr lang="ru-RU" sz="2400" b="1" dirty="0"/>
          </a:p>
          <a:p>
            <a:r>
              <a:rPr lang="ru-RU" sz="2400" b="1" dirty="0"/>
              <a:t> </a:t>
            </a:r>
            <a:r>
              <a:rPr lang="ru-RU" sz="2400" b="1" dirty="0" err="1"/>
              <a:t>Профспілковий</a:t>
            </a:r>
            <a:r>
              <a:rPr lang="ru-RU" sz="2400" b="1" dirty="0"/>
              <a:t> </a:t>
            </a:r>
            <a:r>
              <a:rPr lang="ru-RU" sz="2400" b="1" dirty="0" err="1"/>
              <a:t>комітет</a:t>
            </a:r>
            <a:r>
              <a:rPr lang="ru-RU" sz="2400" b="1" dirty="0"/>
              <a:t> </a:t>
            </a:r>
            <a:r>
              <a:rPr lang="ru-RU" sz="2400" b="1" dirty="0" err="1"/>
              <a:t>слідкує</a:t>
            </a:r>
            <a:r>
              <a:rPr lang="ru-RU" sz="2400" b="1" dirty="0"/>
              <a:t> за </a:t>
            </a:r>
            <a:r>
              <a:rPr lang="ru-RU" sz="2400" b="1" dirty="0" err="1"/>
              <a:t>дотримуванням</a:t>
            </a:r>
            <a:r>
              <a:rPr lang="ru-RU" sz="2400" b="1" dirty="0"/>
              <a:t> </a:t>
            </a:r>
            <a:r>
              <a:rPr lang="ru-RU" sz="2400" b="1" dirty="0" err="1"/>
              <a:t>адміністрацією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вимог</a:t>
            </a:r>
            <a:r>
              <a:rPr lang="ru-RU" sz="2400" b="1" dirty="0"/>
              <a:t> трудового </a:t>
            </a:r>
            <a:r>
              <a:rPr lang="ru-RU" sz="2400" b="1" dirty="0" err="1"/>
              <a:t>законодавства</a:t>
            </a:r>
            <a:endParaRPr lang="ru-RU" sz="2400" b="1" dirty="0"/>
          </a:p>
        </p:txBody>
      </p:sp>
      <p:pic>
        <p:nvPicPr>
          <p:cNvPr id="1026" name="Picture 2" descr="C:\Users\Work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4701"/>
            <a:ext cx="2543175" cy="18002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89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477</Words>
  <Application>Microsoft Office PowerPoint</Application>
  <PresentationFormat>Екран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Адмін</cp:lastModifiedBy>
  <cp:revision>8</cp:revision>
  <dcterms:created xsi:type="dcterms:W3CDTF">2022-08-12T15:56:21Z</dcterms:created>
  <dcterms:modified xsi:type="dcterms:W3CDTF">2023-09-29T06:11:10Z</dcterms:modified>
</cp:coreProperties>
</file>