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66" r:id="rId6"/>
    <p:sldId id="269" r:id="rId7"/>
    <p:sldId id="267" r:id="rId8"/>
    <p:sldId id="268" r:id="rId9"/>
    <p:sldId id="270" r:id="rId10"/>
    <p:sldId id="259" r:id="rId11"/>
    <p:sldId id="260" r:id="rId12"/>
    <p:sldId id="261" r:id="rId13"/>
    <p:sldId id="262" r:id="rId14"/>
    <p:sldId id="263" r:id="rId15"/>
    <p:sldId id="264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F99"/>
    <a:srgbClr val="F8FBDD"/>
    <a:srgbClr val="FBFEDA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86" autoAdjust="0"/>
  </p:normalViewPr>
  <p:slideViewPr>
    <p:cSldViewPr>
      <p:cViewPr varScale="1">
        <p:scale>
          <a:sx n="76" d="100"/>
          <a:sy n="76" d="100"/>
        </p:scale>
        <p:origin x="164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12.03.2022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12.03.2022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12.03.2022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12.03.2022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12.03.2022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12.03.2022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12.03.2022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12.03.2022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12.03.2022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12.03.2022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рисунк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12.03.2022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959E6-847B-4937-8C3D-49CDB5BA4EF3}" type="datetimeFigureOut">
              <a:rPr lang="uk-UA" smtClean="0"/>
              <a:pPr/>
              <a:t>12.03.2022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2.png"/><Relationship Id="rId4" Type="http://schemas.openxmlformats.org/officeDocument/2006/relationships/image" Target="../media/image5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jpeg"/><Relationship Id="rId11" Type="http://schemas.openxmlformats.org/officeDocument/2006/relationships/image" Target="../media/image2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5.jpeg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2.png"/><Relationship Id="rId4" Type="http://schemas.openxmlformats.org/officeDocument/2006/relationships/image" Target="../media/image5.jpe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5.jpe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2.png"/><Relationship Id="rId4" Type="http://schemas.openxmlformats.org/officeDocument/2006/relationships/image" Target="../media/image5.jpeg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5.jpe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2.pn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2-02-16_20-48-39-91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480" y="1928802"/>
            <a:ext cx="59293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/>
              <a:t>    </a:t>
            </a:r>
            <a:r>
              <a:rPr lang="uk-UA" sz="5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 О Р Т Ф О Л І О</a:t>
            </a:r>
          </a:p>
          <a:p>
            <a:endParaRPr lang="uk-UA" sz="54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uk-UA" sz="5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В И Х О В А Т Е Л Я </a:t>
            </a:r>
            <a:endParaRPr lang="uk-UA" sz="5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5" name="muzyka--dlya-prezentaci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577">
        <p:split orient="vert"/>
      </p:transition>
    </mc:Choice>
    <mc:Fallback xmlns="">
      <p:transition spd="slow" advTm="757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2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2-02-16_22-00-53-8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488" y="357166"/>
            <a:ext cx="528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ЗАНЯТТЯ – ЦЕ ЗАВЖДИ ЦІКАВО </a:t>
            </a:r>
            <a:endParaRPr lang="uk-UA" sz="2800" b="1" i="1" dirty="0"/>
          </a:p>
        </p:txBody>
      </p:sp>
      <p:pic>
        <p:nvPicPr>
          <p:cNvPr id="4" name="Рисунок 3" descr="IMG_20210323_1059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142984"/>
            <a:ext cx="4041317" cy="2714644"/>
          </a:xfrm>
          <a:prstGeom prst="round2DiagRect">
            <a:avLst/>
          </a:prstGeom>
        </p:spPr>
      </p:pic>
      <p:pic>
        <p:nvPicPr>
          <p:cNvPr id="12" name="Рисунок 11" descr="20211207_1030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8" y="1142984"/>
            <a:ext cx="4143372" cy="2786082"/>
          </a:xfrm>
          <a:prstGeom prst="round2DiagRect">
            <a:avLst/>
          </a:prstGeom>
        </p:spPr>
      </p:pic>
      <p:pic>
        <p:nvPicPr>
          <p:cNvPr id="13" name="Рисунок 12" descr="20211119_11515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14546" y="3890599"/>
            <a:ext cx="4286248" cy="2967401"/>
          </a:xfrm>
          <a:prstGeom prst="round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564">
        <p:split orient="vert"/>
      </p:transition>
    </mc:Choice>
    <mc:Fallback xmlns="">
      <p:transition spd="slow" advTm="856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2-02-16_22-00-53-8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10519_1046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071546"/>
            <a:ext cx="2786050" cy="3048021"/>
          </a:xfrm>
          <a:prstGeom prst="roundRect">
            <a:avLst/>
          </a:prstGeom>
        </p:spPr>
      </p:pic>
      <p:pic>
        <p:nvPicPr>
          <p:cNvPr id="6" name="Рисунок 5" descr="20211201_1033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071942"/>
            <a:ext cx="3714744" cy="2786058"/>
          </a:xfrm>
          <a:prstGeom prst="teardrop">
            <a:avLst/>
          </a:prstGeom>
        </p:spPr>
      </p:pic>
      <p:pic>
        <p:nvPicPr>
          <p:cNvPr id="9" name="Рисунок 8" descr="20211208_1157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3504" y="3857628"/>
            <a:ext cx="3429024" cy="2571768"/>
          </a:xfrm>
          <a:prstGeom prst="roundRect">
            <a:avLst/>
          </a:prstGeom>
        </p:spPr>
      </p:pic>
      <p:pic>
        <p:nvPicPr>
          <p:cNvPr id="10" name="Рисунок 9" descr="20220120_10473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86051" y="1357298"/>
            <a:ext cx="3000396" cy="2428868"/>
          </a:xfrm>
          <a:prstGeom prst="round2DiagRect">
            <a:avLst>
              <a:gd name="adj1" fmla="val 16667"/>
              <a:gd name="adj2" fmla="val 38544"/>
            </a:avLst>
          </a:prstGeom>
        </p:spPr>
      </p:pic>
      <p:pic>
        <p:nvPicPr>
          <p:cNvPr id="11" name="Рисунок 10" descr="20211215_11361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86447" y="928670"/>
            <a:ext cx="3357553" cy="2857496"/>
          </a:xfrm>
          <a:prstGeom prst="teardrop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00364" y="357166"/>
            <a:ext cx="50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ПІЗНАЄМО СВІТ МАТЕМАТИКИ</a:t>
            </a:r>
            <a:endParaRPr lang="uk-UA" sz="2800" b="1" i="1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139">
        <p:comb/>
      </p:transition>
    </mc:Choice>
    <mc:Fallback xmlns="">
      <p:transition spd="slow" advTm="9139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2-02-16_22-00-53-8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10323_1134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4612" y="928670"/>
            <a:ext cx="3833807" cy="2875356"/>
          </a:xfrm>
          <a:prstGeom prst="round2DiagRect">
            <a:avLst/>
          </a:prstGeom>
        </p:spPr>
      </p:pic>
      <p:pic>
        <p:nvPicPr>
          <p:cNvPr id="5" name="Рисунок 4" descr="20211118_1102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1000108"/>
            <a:ext cx="2500298" cy="2857520"/>
          </a:xfrm>
          <a:prstGeom prst="teardrop">
            <a:avLst/>
          </a:prstGeom>
        </p:spPr>
      </p:pic>
      <p:pic>
        <p:nvPicPr>
          <p:cNvPr id="6" name="Рисунок 5" descr="IMG_20210429_11264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857628"/>
            <a:ext cx="3238491" cy="2428868"/>
          </a:xfrm>
          <a:prstGeom prst="round2DiagRect">
            <a:avLst/>
          </a:prstGeom>
        </p:spPr>
      </p:pic>
      <p:pic>
        <p:nvPicPr>
          <p:cNvPr id="7" name="Рисунок 6" descr="IMG_20210323_11232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14678" y="3857628"/>
            <a:ext cx="2571736" cy="3000372"/>
          </a:xfrm>
          <a:prstGeom prst="round2DiagRect">
            <a:avLst/>
          </a:prstGeom>
        </p:spPr>
      </p:pic>
      <p:pic>
        <p:nvPicPr>
          <p:cNvPr id="8" name="Рисунок 7" descr="IMG_20210323_11204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43702" y="857232"/>
            <a:ext cx="2500298" cy="3071810"/>
          </a:xfrm>
          <a:prstGeom prst="teardrop">
            <a:avLst/>
          </a:prstGeom>
        </p:spPr>
      </p:pic>
      <p:pic>
        <p:nvPicPr>
          <p:cNvPr id="9" name="Рисунок 8" descr="20211118_11024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86447" y="3857628"/>
            <a:ext cx="3357554" cy="2428868"/>
          </a:xfrm>
          <a:prstGeom prst="round2Diag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14546" y="0"/>
            <a:ext cx="6643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ВИКОРИСТОВУЄМО  НЕТРАДИЦІЙНІ  </a:t>
            </a:r>
          </a:p>
          <a:p>
            <a:r>
              <a:rPr lang="uk-UA" sz="2800" b="1" i="1" dirty="0" smtClean="0"/>
              <a:t>ФОРМИ ЗОБРАЖУВАЛЬНОЇ ДІЯЛЬНОСТІ</a:t>
            </a:r>
            <a:endParaRPr lang="uk-UA" sz="2800" b="1" i="1" dirty="0"/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141">
        <p:blinds dir="vert"/>
      </p:transition>
    </mc:Choice>
    <mc:Fallback xmlns="">
      <p:transition spd="slow" advTm="1014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2-02-16_22-00-53-8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60" y="428604"/>
            <a:ext cx="6715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   ЗАЙМАЄМОСЬ   ДИСТАНЦІЙНО</a:t>
            </a:r>
            <a:endParaRPr lang="uk-UA" sz="2800" b="1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86256"/>
            <a:ext cx="393894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166" y="1000108"/>
            <a:ext cx="5929354" cy="333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4286256"/>
            <a:ext cx="3811122" cy="2214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264">
        <p14:doors dir="vert"/>
      </p:transition>
    </mc:Choice>
    <mc:Fallback xmlns="">
      <p:transition spd="slow" advTm="8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2-02-16_22-00-53-8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0298" y="357166"/>
            <a:ext cx="5643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СПОРТОМ ТРЕБА ВСІМ ЗАЙМАТИСЬ</a:t>
            </a:r>
          </a:p>
          <a:p>
            <a:r>
              <a:rPr lang="uk-UA" sz="2800" b="1" i="1" dirty="0" smtClean="0"/>
              <a:t>    ПРО ЗДОРОВ</a:t>
            </a:r>
            <a:r>
              <a:rPr lang="en-US" sz="2800" b="1" i="1" dirty="0" smtClean="0"/>
              <a:t>’</a:t>
            </a:r>
            <a:r>
              <a:rPr lang="uk-UA" sz="2800" b="1" i="1" dirty="0" smtClean="0"/>
              <a:t>Я ПІКЛУВАТИСЬ</a:t>
            </a:r>
            <a:endParaRPr lang="uk-UA" sz="2800" b="1" i="1" dirty="0"/>
          </a:p>
        </p:txBody>
      </p:sp>
      <p:pic>
        <p:nvPicPr>
          <p:cNvPr id="1026" name="Picture 2" descr="C:\Users\user\Desktop\на портфоліо\Зарядка\IMG_20210517_0928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661281"/>
            <a:ext cx="2928958" cy="2196719"/>
          </a:xfrm>
          <a:prstGeom prst="rect">
            <a:avLst/>
          </a:prstGeom>
          <a:noFill/>
        </p:spPr>
      </p:pic>
      <p:pic>
        <p:nvPicPr>
          <p:cNvPr id="1027" name="Picture 3" descr="C:\Users\user\Desktop\на портфоліо\Зарядка\IMG_20210517_0929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57694"/>
            <a:ext cx="2928925" cy="2196694"/>
          </a:xfrm>
          <a:prstGeom prst="rect">
            <a:avLst/>
          </a:prstGeom>
          <a:noFill/>
        </p:spPr>
      </p:pic>
      <p:pic>
        <p:nvPicPr>
          <p:cNvPr id="7" name="Рисунок 6" descr="20210916_105536.jpg"/>
          <p:cNvPicPr>
            <a:picLocks noChangeAspect="1"/>
          </p:cNvPicPr>
          <p:nvPr/>
        </p:nvPicPr>
        <p:blipFill>
          <a:blip r:embed="rId7" cstate="print"/>
          <a:srcRect l="20312" b="16666"/>
          <a:stretch>
            <a:fillRect/>
          </a:stretch>
        </p:blipFill>
        <p:spPr>
          <a:xfrm rot="5400000">
            <a:off x="-354389" y="854430"/>
            <a:ext cx="3286148" cy="2577371"/>
          </a:xfrm>
          <a:prstGeom prst="rect">
            <a:avLst/>
          </a:prstGeom>
        </p:spPr>
      </p:pic>
      <p:pic>
        <p:nvPicPr>
          <p:cNvPr id="8" name="Рисунок 7" descr="20210916_111325.jpg"/>
          <p:cNvPicPr>
            <a:picLocks noChangeAspect="1"/>
          </p:cNvPicPr>
          <p:nvPr/>
        </p:nvPicPr>
        <p:blipFill>
          <a:blip r:embed="rId8" cstate="print"/>
          <a:srcRect l="15625" t="10416" r="12500" b="4166"/>
          <a:stretch>
            <a:fillRect/>
          </a:stretch>
        </p:blipFill>
        <p:spPr>
          <a:xfrm rot="5400000">
            <a:off x="2754213" y="1532011"/>
            <a:ext cx="3214711" cy="2865286"/>
          </a:xfrm>
          <a:prstGeom prst="rect">
            <a:avLst/>
          </a:prstGeom>
        </p:spPr>
      </p:pic>
      <p:pic>
        <p:nvPicPr>
          <p:cNvPr id="9" name="Рисунок 8" descr="20210916_111538.jpg"/>
          <p:cNvPicPr>
            <a:picLocks noChangeAspect="1"/>
          </p:cNvPicPr>
          <p:nvPr/>
        </p:nvPicPr>
        <p:blipFill>
          <a:blip r:embed="rId9" cstate="print"/>
          <a:srcRect l="15625" t="6250"/>
          <a:stretch>
            <a:fillRect/>
          </a:stretch>
        </p:blipFill>
        <p:spPr>
          <a:xfrm rot="5400000">
            <a:off x="5738786" y="1881176"/>
            <a:ext cx="3714777" cy="3095649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612">
        <p14:flip dir="r"/>
      </p:transition>
    </mc:Choice>
    <mc:Fallback xmlns="">
      <p:transition spd="slow" advTm="96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2-02-16_22-00-53-8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6116" y="357166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       НАШІ    СВЯТА</a:t>
            </a:r>
            <a:endParaRPr lang="uk-UA" sz="2800" b="1" i="1" dirty="0"/>
          </a:p>
        </p:txBody>
      </p:sp>
      <p:pic>
        <p:nvPicPr>
          <p:cNvPr id="2050" name="Picture 2" descr="C:\Users\user\Desktop\на портфоліо\IMG_20210520_120156.jpg"/>
          <p:cNvPicPr>
            <a:picLocks noChangeAspect="1" noChangeArrowheads="1"/>
          </p:cNvPicPr>
          <p:nvPr/>
        </p:nvPicPr>
        <p:blipFill>
          <a:blip r:embed="rId5" cstate="print"/>
          <a:srcRect r="676" b="10810"/>
          <a:stretch>
            <a:fillRect/>
          </a:stretch>
        </p:blipFill>
        <p:spPr bwMode="auto">
          <a:xfrm>
            <a:off x="285720" y="928670"/>
            <a:ext cx="4071966" cy="2742370"/>
          </a:xfrm>
          <a:prstGeom prst="rect">
            <a:avLst/>
          </a:prstGeom>
          <a:noFill/>
        </p:spPr>
      </p:pic>
      <p:pic>
        <p:nvPicPr>
          <p:cNvPr id="2051" name="Picture 3" descr="C:\Users\user\Desktop\фото діти 2021-2022\свято осені\20211105_1044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1000108"/>
            <a:ext cx="4000496" cy="3000372"/>
          </a:xfrm>
          <a:prstGeom prst="rect">
            <a:avLst/>
          </a:prstGeom>
          <a:noFill/>
        </p:spPr>
      </p:pic>
      <p:pic>
        <p:nvPicPr>
          <p:cNvPr id="7" name="Рисунок 6" descr="зображення_viber_2022-02-20_21-49-59-51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86190"/>
            <a:ext cx="4857752" cy="2500318"/>
          </a:xfrm>
          <a:prstGeom prst="rect">
            <a:avLst/>
          </a:prstGeom>
        </p:spPr>
      </p:pic>
      <p:pic>
        <p:nvPicPr>
          <p:cNvPr id="9" name="Рисунок 8" descr="IMG_20210211_115802.jpg"/>
          <p:cNvPicPr>
            <a:picLocks noChangeAspect="1"/>
          </p:cNvPicPr>
          <p:nvPr/>
        </p:nvPicPr>
        <p:blipFill>
          <a:blip r:embed="rId8" cstate="print"/>
          <a:srcRect t="12821"/>
          <a:stretch>
            <a:fillRect/>
          </a:stretch>
        </p:blipFill>
        <p:spPr>
          <a:xfrm>
            <a:off x="5334005" y="4143380"/>
            <a:ext cx="3809995" cy="2428868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8025">
        <p15:prstTrans prst="pageCurlDouble"/>
      </p:transition>
    </mc:Choice>
    <mc:Fallback xmlns="">
      <p:transition spd="slow" advTm="80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2-02-16_22-00-53-8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4612" y="357166"/>
            <a:ext cx="5072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     ВИХОВНІ ЗАХОДИ ТА </a:t>
            </a:r>
          </a:p>
          <a:p>
            <a:r>
              <a:rPr lang="uk-UA" sz="2800" b="1" i="1" dirty="0" smtClean="0"/>
              <a:t>                    МАЙСТЕР-КЛАСИ</a:t>
            </a:r>
            <a:endParaRPr lang="uk-UA" sz="2800" b="1" i="1" dirty="0"/>
          </a:p>
        </p:txBody>
      </p:sp>
      <p:pic>
        <p:nvPicPr>
          <p:cNvPr id="4" name="Рисунок 3" descr="зображення_viber_2022-02-20_21-53-55-433.jpg"/>
          <p:cNvPicPr>
            <a:picLocks noChangeAspect="1"/>
          </p:cNvPicPr>
          <p:nvPr/>
        </p:nvPicPr>
        <p:blipFill>
          <a:blip r:embed="rId5"/>
          <a:srcRect t="16666" r="1041"/>
          <a:stretch>
            <a:fillRect/>
          </a:stretch>
        </p:blipFill>
        <p:spPr>
          <a:xfrm>
            <a:off x="5298252" y="4429108"/>
            <a:ext cx="3845748" cy="2428892"/>
          </a:xfrm>
          <a:prstGeom prst="rect">
            <a:avLst/>
          </a:prstGeom>
        </p:spPr>
      </p:pic>
      <p:pic>
        <p:nvPicPr>
          <p:cNvPr id="5" name="Рисунок 4" descr="IMG_20210312_1045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571612"/>
            <a:ext cx="4786346" cy="3929090"/>
          </a:xfrm>
          <a:prstGeom prst="rect">
            <a:avLst/>
          </a:prstGeom>
        </p:spPr>
      </p:pic>
      <p:pic>
        <p:nvPicPr>
          <p:cNvPr id="6" name="Рисунок 5" descr="IMG_20210211_112142.jpg"/>
          <p:cNvPicPr>
            <a:picLocks noChangeAspect="1"/>
          </p:cNvPicPr>
          <p:nvPr/>
        </p:nvPicPr>
        <p:blipFill>
          <a:blip r:embed="rId7" cstate="print"/>
          <a:srcRect t="27083" r="1389"/>
          <a:stretch>
            <a:fillRect/>
          </a:stretch>
        </p:blipFill>
        <p:spPr>
          <a:xfrm>
            <a:off x="5570092" y="1285860"/>
            <a:ext cx="3288188" cy="3143272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104">
        <p14:conveyor dir="l"/>
      </p:transition>
    </mc:Choice>
    <mc:Fallback xmlns="">
      <p:transition spd="slow" advTm="101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2-02-16_22-00-53-8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354766"/>
            <a:ext cx="4752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    ПРОГУЛЯНКИ НА СВІЖОМУ </a:t>
            </a:r>
          </a:p>
          <a:p>
            <a:r>
              <a:rPr lang="uk-UA" sz="2800" b="1" i="1" dirty="0" smtClean="0"/>
              <a:t>                    ПОВІТРІ</a:t>
            </a:r>
            <a:endParaRPr lang="uk-UA" sz="2800" b="1" i="1" dirty="0"/>
          </a:p>
        </p:txBody>
      </p:sp>
      <p:pic>
        <p:nvPicPr>
          <p:cNvPr id="5" name="Рисунок 4" descr="IMG_20210521_112018.jpg"/>
          <p:cNvPicPr>
            <a:picLocks noChangeAspect="1"/>
          </p:cNvPicPr>
          <p:nvPr/>
        </p:nvPicPr>
        <p:blipFill>
          <a:blip r:embed="rId5" cstate="print"/>
          <a:srcRect t="37500" r="2777"/>
          <a:stretch>
            <a:fillRect/>
          </a:stretch>
        </p:blipFill>
        <p:spPr>
          <a:xfrm>
            <a:off x="3143240" y="1785926"/>
            <a:ext cx="2917058" cy="2500330"/>
          </a:xfrm>
          <a:prstGeom prst="rect">
            <a:avLst/>
          </a:prstGeom>
        </p:spPr>
      </p:pic>
      <p:pic>
        <p:nvPicPr>
          <p:cNvPr id="6" name="Рисунок 5" descr="20211209_1131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1000108"/>
            <a:ext cx="3000363" cy="2250272"/>
          </a:xfrm>
          <a:prstGeom prst="rect">
            <a:avLst/>
          </a:prstGeom>
        </p:spPr>
      </p:pic>
      <p:pic>
        <p:nvPicPr>
          <p:cNvPr id="7" name="Рисунок 6" descr="20211214_1135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3504" y="4261190"/>
            <a:ext cx="4000497" cy="2596810"/>
          </a:xfrm>
          <a:prstGeom prst="rect">
            <a:avLst/>
          </a:prstGeom>
        </p:spPr>
      </p:pic>
      <p:pic>
        <p:nvPicPr>
          <p:cNvPr id="8" name="Рисунок 7" descr="IMG_20210427_120509.jpg"/>
          <p:cNvPicPr>
            <a:picLocks noChangeAspect="1"/>
          </p:cNvPicPr>
          <p:nvPr/>
        </p:nvPicPr>
        <p:blipFill>
          <a:blip r:embed="rId8" cstate="print"/>
          <a:srcRect t="16666" r="1389"/>
          <a:stretch>
            <a:fillRect/>
          </a:stretch>
        </p:blipFill>
        <p:spPr>
          <a:xfrm>
            <a:off x="0" y="3571852"/>
            <a:ext cx="3143240" cy="3286148"/>
          </a:xfrm>
          <a:prstGeom prst="rect">
            <a:avLst/>
          </a:prstGeom>
        </p:spPr>
      </p:pic>
      <p:pic>
        <p:nvPicPr>
          <p:cNvPr id="9" name="Рисунок 8" descr="20210908_120122.jpg"/>
          <p:cNvPicPr>
            <a:picLocks noChangeAspect="1"/>
          </p:cNvPicPr>
          <p:nvPr/>
        </p:nvPicPr>
        <p:blipFill>
          <a:blip r:embed="rId9" cstate="print"/>
          <a:srcRect l="45339" t="27118" b="11865"/>
          <a:stretch>
            <a:fillRect/>
          </a:stretch>
        </p:blipFill>
        <p:spPr>
          <a:xfrm>
            <a:off x="6072198" y="1142984"/>
            <a:ext cx="3071802" cy="2571768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465">
        <p:push dir="u"/>
      </p:transition>
    </mc:Choice>
    <mc:Fallback xmlns="">
      <p:transition spd="slow" advTm="9465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2-02-16_22-00-53-8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3174" y="0"/>
            <a:ext cx="5357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          ПОЛЮБЛЯЄМО</a:t>
            </a:r>
          </a:p>
          <a:p>
            <a:r>
              <a:rPr lang="uk-UA" sz="2800" b="1" i="1" dirty="0" smtClean="0"/>
              <a:t>СЮЖЕТНО-РОЛЬОВІ ІГРИ</a:t>
            </a:r>
          </a:p>
          <a:p>
            <a:r>
              <a:rPr lang="uk-UA" sz="2800" b="1" i="1" dirty="0" smtClean="0"/>
              <a:t>  </a:t>
            </a:r>
            <a:endParaRPr lang="uk-UA" sz="2800" b="1" i="1" dirty="0"/>
          </a:p>
        </p:txBody>
      </p:sp>
      <p:pic>
        <p:nvPicPr>
          <p:cNvPr id="4" name="Рисунок 3" descr="IMG_20210325_1551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28670"/>
            <a:ext cx="3107535" cy="4143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86" y="5072074"/>
            <a:ext cx="1500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“МАГАЗИН”</a:t>
            </a:r>
            <a:endParaRPr lang="uk-UA" b="1" i="1" dirty="0"/>
          </a:p>
        </p:txBody>
      </p:sp>
      <p:pic>
        <p:nvPicPr>
          <p:cNvPr id="6" name="Рисунок 5" descr="IMG_20210326_1114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41" y="928670"/>
            <a:ext cx="3357586" cy="2518190"/>
          </a:xfrm>
          <a:prstGeom prst="rect">
            <a:avLst/>
          </a:prstGeom>
        </p:spPr>
      </p:pic>
      <p:pic>
        <p:nvPicPr>
          <p:cNvPr id="7" name="Рисунок 6" descr="IMG_20210326_1114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43240" y="3857628"/>
            <a:ext cx="3333774" cy="25003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86116" y="342900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                 “ У ЦИРКУ”</a:t>
            </a:r>
            <a:endParaRPr lang="uk-UA" b="1" i="1" dirty="0"/>
          </a:p>
        </p:txBody>
      </p:sp>
      <p:pic>
        <p:nvPicPr>
          <p:cNvPr id="9" name="Рисунок 8" descr="IMG_20210415_103901.jpg"/>
          <p:cNvPicPr>
            <a:picLocks noChangeAspect="1"/>
          </p:cNvPicPr>
          <p:nvPr/>
        </p:nvPicPr>
        <p:blipFill>
          <a:blip r:embed="rId8" cstate="print"/>
          <a:srcRect t="11458" r="1389"/>
          <a:stretch>
            <a:fillRect/>
          </a:stretch>
        </p:blipFill>
        <p:spPr>
          <a:xfrm>
            <a:off x="6532060" y="2857496"/>
            <a:ext cx="2611940" cy="32147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86578" y="242886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      “ЛІКАРНЯ”</a:t>
            </a:r>
            <a:endParaRPr lang="uk-UA" b="1" i="1" dirty="0"/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881">
        <p14:prism isContent="1" isInverted="1"/>
      </p:transition>
    </mc:Choice>
    <mc:Fallback xmlns="">
      <p:transition spd="slow" advTm="98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2-02-16_20-48-39-9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2348880"/>
            <a:ext cx="54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         </a:t>
            </a:r>
            <a:r>
              <a:rPr lang="uk-UA" sz="4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 Я К У Ю    З А </a:t>
            </a:r>
          </a:p>
          <a:p>
            <a:r>
              <a:rPr lang="uk-UA" sz="4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</a:t>
            </a:r>
          </a:p>
          <a:p>
            <a:r>
              <a:rPr lang="uk-UA" sz="4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4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У В А Г У !!!</a:t>
            </a:r>
            <a:endParaRPr lang="uk-UA" sz="4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7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115">
        <p14:prism/>
      </p:transition>
    </mc:Choice>
    <mc:Fallback xmlns="">
      <p:transition spd="slow" advTm="71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_viber_2022-02-16_20-48-40-5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зображення_viber_2022-02-04_16-06-11-901.jpg"/>
          <p:cNvPicPr>
            <a:picLocks noChangeAspect="1"/>
          </p:cNvPicPr>
          <p:nvPr/>
        </p:nvPicPr>
        <p:blipFill>
          <a:blip r:embed="rId5"/>
          <a:srcRect l="11111" t="17708" r="15277" b="5208"/>
          <a:stretch>
            <a:fillRect/>
          </a:stretch>
        </p:blipFill>
        <p:spPr>
          <a:xfrm>
            <a:off x="357158" y="642918"/>
            <a:ext cx="3786214" cy="5286412"/>
          </a:xfrm>
          <a:prstGeom prst="round2Diag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57752" y="1357298"/>
            <a:ext cx="371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/>
              <a:t>    </a:t>
            </a:r>
            <a:r>
              <a:rPr lang="uk-UA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 е л ь н и ч у к</a:t>
            </a:r>
          </a:p>
          <a:p>
            <a:r>
              <a:rPr lang="uk-UA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Л е с я</a:t>
            </a:r>
          </a:p>
          <a:p>
            <a:r>
              <a:rPr lang="uk-UA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М и х а й л і в н 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86380" y="3357562"/>
            <a:ext cx="3143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      </a:t>
            </a:r>
            <a:r>
              <a:rPr lang="uk-UA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Вихователь</a:t>
            </a:r>
          </a:p>
          <a:p>
            <a:r>
              <a:rPr lang="uk-UA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Поздимирського</a:t>
            </a:r>
          </a:p>
          <a:p>
            <a:r>
              <a:rPr lang="uk-UA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НВК</a:t>
            </a:r>
            <a:endParaRPr lang="uk-UA" sz="28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8662">
        <p14:prism isInverted="1"/>
      </p:transition>
    </mc:Choice>
    <mc:Fallback xmlns="">
      <p:transition spd="slow" advTm="86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_viber_2022-02-16_22-00-53-8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6116" y="357166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М О Я    В І З И Т І В К А</a:t>
            </a:r>
            <a:endParaRPr lang="uk-UA" sz="28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57158" y="1571612"/>
            <a:ext cx="850112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Дата народження: 18 березня 1985 року</a:t>
            </a:r>
          </a:p>
          <a:p>
            <a:r>
              <a:rPr lang="uk-UA" sz="2800" b="1" i="1" dirty="0" smtClean="0"/>
              <a:t>   Місце роботи: Поздимирський НВК</a:t>
            </a:r>
          </a:p>
          <a:p>
            <a:r>
              <a:rPr lang="uk-UA" sz="2800" b="1" i="1" dirty="0" smtClean="0"/>
              <a:t>Загальний стаж роботи: 8 років</a:t>
            </a:r>
          </a:p>
          <a:p>
            <a:r>
              <a:rPr lang="uk-UA" sz="2800" b="1" i="1" dirty="0" smtClean="0"/>
              <a:t>   Педагогічний стаж: 8 років</a:t>
            </a:r>
          </a:p>
          <a:p>
            <a:r>
              <a:rPr lang="uk-UA" sz="2800" b="1" i="1" dirty="0" smtClean="0"/>
              <a:t>Освіта: магістр, Тернопільський національний</a:t>
            </a:r>
          </a:p>
          <a:p>
            <a:r>
              <a:rPr lang="uk-UA" sz="2800" b="1" i="1" dirty="0" smtClean="0"/>
              <a:t>   педагогічний університет імені Володимира Гнатюка</a:t>
            </a:r>
            <a:endParaRPr lang="uk-UA" sz="2800" b="1" i="1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418">
        <p:push dir="u"/>
      </p:transition>
    </mc:Choice>
    <mc:Fallback xmlns="">
      <p:transition spd="slow" advTm="10418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2-02-16_22-00-53-8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488" y="357166"/>
            <a:ext cx="464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/>
              <a:t>Ж И Т Т Є В Е    К Р Е Д О</a:t>
            </a:r>
            <a:endParaRPr lang="uk-UA" sz="32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785794"/>
            <a:ext cx="82868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800" b="1" i="1" dirty="0" smtClean="0"/>
          </a:p>
          <a:p>
            <a:r>
              <a:rPr lang="uk-UA" sz="3200" b="1" i="1" dirty="0" smtClean="0"/>
              <a:t>“ ЦІНУЙ ТЕ, ЩО МАЄШ, АЛЕ НЕ ЗУПИНЯЙСЯ</a:t>
            </a:r>
          </a:p>
          <a:p>
            <a:r>
              <a:rPr lang="uk-UA" sz="3200" b="1" i="1" dirty="0" smtClean="0"/>
              <a:t>                                     НА ДОСЯГНУТОМУ”.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5918" y="2643182"/>
            <a:ext cx="5572164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  </a:t>
            </a:r>
            <a:r>
              <a:rPr lang="uk-UA" sz="3200" b="1" i="1" dirty="0" smtClean="0"/>
              <a:t>П Е Д А Г О Г І Ч Н Е   К Р Е Д О</a:t>
            </a:r>
            <a:endParaRPr lang="uk-UA" sz="32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428728" y="3571876"/>
            <a:ext cx="6500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/>
              <a:t>“ДИВИТИСЯ НА СВІТ ОЧИМА ДИТИНИ, РАДІТИ, ТВОРИТИ І ПІЗНАВАТИ НОВЕ РАЗОМ З НЕЮ”</a:t>
            </a:r>
            <a:endParaRPr lang="uk-UA" sz="3200" b="1" i="1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295">
        <p:cover/>
      </p:transition>
    </mc:Choice>
    <mc:Fallback xmlns="">
      <p:transition spd="slow" advTm="10295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2-02-16_22-00-53-8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928794" y="357166"/>
            <a:ext cx="65008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/>
              <a:t>        П Р О Б Л Е М А, Н А Д    Я К О Ю   </a:t>
            </a:r>
          </a:p>
          <a:p>
            <a:r>
              <a:rPr lang="uk-UA" sz="2800" b="1" i="1" dirty="0" smtClean="0"/>
              <a:t>                            П Р А Ц Ю Ю</a:t>
            </a:r>
            <a:endParaRPr lang="uk-UA" sz="2800" b="1" i="1" dirty="0"/>
          </a:p>
        </p:txBody>
      </p:sp>
      <p:sp>
        <p:nvSpPr>
          <p:cNvPr id="4" name="Прямокутник 3"/>
          <p:cNvSpPr/>
          <p:nvPr/>
        </p:nvSpPr>
        <p:spPr>
          <a:xfrm>
            <a:off x="857224" y="1500174"/>
            <a:ext cx="79296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smtClean="0"/>
              <a:t>“ВИХОВАННЯ ГУМАННИХ ПОЧУТТІВ У </a:t>
            </a:r>
          </a:p>
          <a:p>
            <a:r>
              <a:rPr lang="uk-UA" sz="3200" b="1" i="1" dirty="0" smtClean="0"/>
              <a:t>                                                  ДОШКІЛЬНИКІВ”</a:t>
            </a:r>
            <a:endParaRPr lang="uk-UA" sz="32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928662" y="2928934"/>
            <a:ext cx="75724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МЕТА: ВИХОВАННЯ ГУМАННИХ ПОЧУТТІВ У ДІТЕЙ ЗА ДОПОМОГОЮ ДИДАКТИЧНОЇ ГРИ</a:t>
            </a:r>
            <a:r>
              <a:rPr lang="en-US" sz="2800" b="1" i="1" dirty="0" smtClean="0"/>
              <a:t>,</a:t>
            </a:r>
            <a:r>
              <a:rPr lang="uk-UA" sz="2800" b="1" i="1" dirty="0" smtClean="0"/>
              <a:t> СПІЛКУВАННЯМ З ДОРОСЛИМИ ТА ОДНОЛІТКАМИ, ВЗАЄМОДІЄЮ З ОБ</a:t>
            </a:r>
            <a:r>
              <a:rPr lang="en-US" sz="2800" b="1" i="1" dirty="0" smtClean="0"/>
              <a:t>’</a:t>
            </a:r>
            <a:r>
              <a:rPr lang="uk-UA" sz="2800" b="1" i="1" dirty="0" smtClean="0"/>
              <a:t>ЄКТАМИ ПРИРОДИ. </a:t>
            </a:r>
            <a:endParaRPr lang="uk-UA" sz="2800" b="1" i="1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257">
        <p:push dir="u"/>
      </p:transition>
    </mc:Choice>
    <mc:Fallback xmlns="">
      <p:transition spd="slow" advTm="9257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2-02-16_22-00-53-8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488" y="357166"/>
            <a:ext cx="5357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ОСНОВНІ ПРИНЦИПИ ПОБУДОВИ</a:t>
            </a:r>
          </a:p>
          <a:p>
            <a:r>
              <a:rPr lang="uk-UA" sz="2800" b="1" i="1" dirty="0" smtClean="0"/>
              <a:t>       ВИХОВНОЇ СИСТЕМИ: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224" y="1571612"/>
            <a:ext cx="80010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uk-UA" sz="2800" b="1" i="1" dirty="0" smtClean="0"/>
              <a:t>ОСОБИСТІСТЬ ДИТИНИ – ГОЛОВНА ЦІННІСТЬ.</a:t>
            </a:r>
          </a:p>
          <a:p>
            <a:pPr marL="514350" indent="-514350">
              <a:buAutoNum type="arabicPeriod"/>
            </a:pPr>
            <a:r>
              <a:rPr lang="uk-UA" sz="2800" b="1" i="1" dirty="0" smtClean="0"/>
              <a:t>КОМФОРТНІСТЬ КОЖНОЇ ДИТИНИ У ДОШКІЛЬНОМУ ПІДРОЗДІЛІ.</a:t>
            </a:r>
          </a:p>
          <a:p>
            <a:pPr marL="514350" indent="-514350">
              <a:buAutoNum type="arabicPeriod"/>
            </a:pPr>
            <a:r>
              <a:rPr lang="uk-UA" sz="2800" b="1" i="1" dirty="0" smtClean="0"/>
              <a:t>ВРАХУВАННЯ ВІКОВИХ ТА ІНДИВІДУАЛЬНИХ ОСОБЛИВОСТЕЙ ДИТИНИ.</a:t>
            </a:r>
          </a:p>
          <a:p>
            <a:pPr marL="514350" indent="-514350">
              <a:buAutoNum type="arabicPeriod"/>
            </a:pPr>
            <a:r>
              <a:rPr lang="uk-UA" sz="2800" b="1" i="1" dirty="0" smtClean="0"/>
              <a:t>СИСТЕМНІСТЬ ВИХОВАННЯ.</a:t>
            </a:r>
          </a:p>
          <a:p>
            <a:pPr marL="514350" indent="-514350">
              <a:buAutoNum type="arabicPeriod"/>
            </a:pPr>
            <a:r>
              <a:rPr lang="uk-UA" sz="2800" b="1" i="1" dirty="0" smtClean="0"/>
              <a:t>ІГРОВА ДІЯЛЬНІСТЬ – ОСНОВНА ЧАСТИНА ДОЗВІЛЛЯ ДОШКІЛЬНИКІВ.</a:t>
            </a:r>
          </a:p>
          <a:p>
            <a:pPr marL="514350" indent="-514350">
              <a:buAutoNum type="arabicPeriod"/>
            </a:pPr>
            <a:r>
              <a:rPr lang="uk-UA" sz="2800" b="1" i="1" dirty="0" smtClean="0"/>
              <a:t>ТВОРЧІСТЬ ВИХОВАТЕЛЯ – НАЙВАЖЛИВІША ОЗНАКА ПЕДАГОГІЧНОЇ КУЛЬТУРИ.</a:t>
            </a:r>
            <a:endParaRPr lang="uk-UA" sz="2800" b="1" i="1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326">
        <p14:pan dir="u"/>
      </p:transition>
    </mc:Choice>
    <mc:Fallback xmlns="">
      <p:transition spd="slow" advTm="183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2-02-16_22-00-53-8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5984" y="357166"/>
            <a:ext cx="6143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МОДЕЛЬ РЕАЛІЗАЦІЇ НАВЧАЛЬНОГО</a:t>
            </a:r>
          </a:p>
          <a:p>
            <a:r>
              <a:rPr lang="uk-UA" sz="2800" b="1" i="1" dirty="0" smtClean="0"/>
              <a:t>                 ПРОЦЕСУ</a:t>
            </a:r>
            <a:endParaRPr lang="uk-UA" sz="28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42910" y="1714488"/>
            <a:ext cx="821537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/>
              <a:t> -  ОРГАНІЗАЦІЯ РОБОТИ З ДІТЬМИ (ЗАНЯТТЯ, БЕСІДИ, ЕКСКУРСІЇ, СПОСТЕРЕЖЕННЯ)</a:t>
            </a:r>
          </a:p>
          <a:p>
            <a:r>
              <a:rPr lang="uk-UA" sz="3200" b="1" i="1" dirty="0" smtClean="0"/>
              <a:t>-  СПІВПРАЦЯ З БАТЬКАМИ</a:t>
            </a:r>
          </a:p>
          <a:p>
            <a:r>
              <a:rPr lang="uk-UA" sz="3200" b="1" i="1" dirty="0" smtClean="0"/>
              <a:t>-  САМООСВІТА</a:t>
            </a:r>
          </a:p>
          <a:p>
            <a:r>
              <a:rPr lang="uk-UA" sz="3200" b="1" i="1" dirty="0" smtClean="0"/>
              <a:t>-  ВЗАЄМОДІЯ З КОЛЕГАМИ</a:t>
            </a:r>
          </a:p>
          <a:p>
            <a:pPr>
              <a:buFontTx/>
              <a:buChar char="-"/>
            </a:pPr>
            <a:endParaRPr lang="uk-UA" sz="2800" b="1" i="1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75">
        <p:pull/>
      </p:transition>
    </mc:Choice>
    <mc:Fallback xmlns="">
      <p:transition spd="slow" advTm="10075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2-02-16_22-00-53-8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0298" y="357166"/>
            <a:ext cx="5643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/>
              <a:t>СВІДОЦТВА ТА СЕРТИФІКАТИ </a:t>
            </a:r>
          </a:p>
          <a:p>
            <a:r>
              <a:rPr lang="uk-UA" sz="2800" b="1" i="1" dirty="0" smtClean="0"/>
              <a:t>ПІДВИЩЕННЯ КВАЛІФІКАЦІЇ</a:t>
            </a:r>
          </a:p>
        </p:txBody>
      </p:sp>
      <p:pic>
        <p:nvPicPr>
          <p:cNvPr id="4" name="Рисунок 3" descr="зображення_viber_2022-02-20_20-15-44-534.jpg"/>
          <p:cNvPicPr>
            <a:picLocks noChangeAspect="1"/>
          </p:cNvPicPr>
          <p:nvPr/>
        </p:nvPicPr>
        <p:blipFill>
          <a:blip r:embed="rId5" cstate="print"/>
          <a:srcRect l="5469" t="14583" r="7031" b="7292"/>
          <a:stretch>
            <a:fillRect/>
          </a:stretch>
        </p:blipFill>
        <p:spPr>
          <a:xfrm>
            <a:off x="3000364" y="1357298"/>
            <a:ext cx="3093742" cy="2071702"/>
          </a:xfrm>
          <a:prstGeom prst="rect">
            <a:avLst/>
          </a:prstGeom>
        </p:spPr>
      </p:pic>
      <p:pic>
        <p:nvPicPr>
          <p:cNvPr id="5" name="Рисунок 4" descr="зображення_viber_2022-02-20_20-15-44-651.jpg"/>
          <p:cNvPicPr>
            <a:picLocks noChangeAspect="1"/>
          </p:cNvPicPr>
          <p:nvPr/>
        </p:nvPicPr>
        <p:blipFill>
          <a:blip r:embed="rId6" cstate="print"/>
          <a:srcRect l="12500" t="12500" r="9375" b="13541"/>
          <a:stretch>
            <a:fillRect/>
          </a:stretch>
        </p:blipFill>
        <p:spPr>
          <a:xfrm rot="5400000">
            <a:off x="-496029" y="781757"/>
            <a:ext cx="3420918" cy="2428860"/>
          </a:xfrm>
          <a:prstGeom prst="rect">
            <a:avLst/>
          </a:prstGeom>
        </p:spPr>
      </p:pic>
      <p:pic>
        <p:nvPicPr>
          <p:cNvPr id="6" name="Рисунок 5" descr="зображення_viber_2022-02-20_20-15-44-739.jpg"/>
          <p:cNvPicPr>
            <a:picLocks noChangeAspect="1"/>
          </p:cNvPicPr>
          <p:nvPr/>
        </p:nvPicPr>
        <p:blipFill>
          <a:blip r:embed="rId7" cstate="print"/>
          <a:srcRect l="5468" t="10417" r="15625" b="11458"/>
          <a:stretch>
            <a:fillRect/>
          </a:stretch>
        </p:blipFill>
        <p:spPr>
          <a:xfrm rot="5400000">
            <a:off x="6679405" y="1321595"/>
            <a:ext cx="2928958" cy="2000232"/>
          </a:xfrm>
          <a:prstGeom prst="rect">
            <a:avLst/>
          </a:prstGeom>
        </p:spPr>
      </p:pic>
      <p:pic>
        <p:nvPicPr>
          <p:cNvPr id="8" name="Рисунок 7" descr="20210826_112511.jpg"/>
          <p:cNvPicPr>
            <a:picLocks noChangeAspect="1"/>
          </p:cNvPicPr>
          <p:nvPr/>
        </p:nvPicPr>
        <p:blipFill>
          <a:blip r:embed="rId8" cstate="print"/>
          <a:srcRect l="7031" t="10416" r="5469" b="9375"/>
          <a:stretch>
            <a:fillRect/>
          </a:stretch>
        </p:blipFill>
        <p:spPr>
          <a:xfrm>
            <a:off x="4572000" y="3857628"/>
            <a:ext cx="3636844" cy="26432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t="3740" r="3412" b="2781"/>
          <a:stretch/>
        </p:blipFill>
        <p:spPr>
          <a:xfrm rot="16200000">
            <a:off x="719572" y="3238594"/>
            <a:ext cx="2664296" cy="3600400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454">
        <p14:prism/>
      </p:transition>
    </mc:Choice>
    <mc:Fallback xmlns="">
      <p:transition spd="slow" advTm="84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2-02-16_22-00-53-8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32" y="285728"/>
            <a:ext cx="678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/>
              <a:t>          ЖИТТЯ НАШОЇ ГРУПИ</a:t>
            </a:r>
            <a:endParaRPr lang="uk-UA" sz="32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643042" y="1357298"/>
            <a:ext cx="53578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i="1" dirty="0" smtClean="0"/>
              <a:t>  </a:t>
            </a:r>
          </a:p>
          <a:p>
            <a:r>
              <a:rPr lang="uk-UA" sz="4800" b="1" i="1" dirty="0" smtClean="0"/>
              <a:t>     </a:t>
            </a:r>
            <a:r>
              <a:rPr lang="uk-UA" sz="48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БУДНІ ТА СВЯТА </a:t>
            </a:r>
          </a:p>
          <a:p>
            <a:r>
              <a:rPr lang="uk-UA" sz="48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</a:p>
          <a:p>
            <a:r>
              <a:rPr lang="uk-UA" sz="48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“ПЕРЛИНКИ”</a:t>
            </a:r>
            <a:endParaRPr lang="uk-UA" sz="48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922">
        <p14:gallery dir="l"/>
      </p:transition>
    </mc:Choice>
    <mc:Fallback xmlns="">
      <p:transition spd="slow" advTm="69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Вихідна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388</Words>
  <Application>Microsoft Office PowerPoint</Application>
  <PresentationFormat>Екран (4:3)</PresentationFormat>
  <Paragraphs>69</Paragraphs>
  <Slides>19</Slides>
  <Notes>0</Notes>
  <HiddenSlides>0</HiddenSlides>
  <MMClips>20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2" baseType="lpstr">
      <vt:lpstr>Arial</vt:lpstr>
      <vt:lpstr>Calibri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LENOVO</cp:lastModifiedBy>
  <cp:revision>60</cp:revision>
  <dcterms:created xsi:type="dcterms:W3CDTF">2022-02-16T18:02:53Z</dcterms:created>
  <dcterms:modified xsi:type="dcterms:W3CDTF">2022-03-12T15:41:48Z</dcterms:modified>
</cp:coreProperties>
</file>