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15" r:id="rId1"/>
  </p:sldMasterIdLst>
  <p:notesMasterIdLst>
    <p:notesMasterId r:id="rId39"/>
  </p:notesMasterIdLst>
  <p:sldIdLst>
    <p:sldId id="256" r:id="rId2"/>
    <p:sldId id="281" r:id="rId3"/>
    <p:sldId id="282" r:id="rId4"/>
    <p:sldId id="308" r:id="rId5"/>
    <p:sldId id="261" r:id="rId6"/>
    <p:sldId id="283" r:id="rId7"/>
    <p:sldId id="288" r:id="rId8"/>
    <p:sldId id="289" r:id="rId9"/>
    <p:sldId id="265" r:id="rId10"/>
    <p:sldId id="290" r:id="rId11"/>
    <p:sldId id="318" r:id="rId12"/>
    <p:sldId id="319" r:id="rId13"/>
    <p:sldId id="320" r:id="rId14"/>
    <p:sldId id="310" r:id="rId15"/>
    <p:sldId id="312" r:id="rId16"/>
    <p:sldId id="292" r:id="rId17"/>
    <p:sldId id="295" r:id="rId18"/>
    <p:sldId id="296" r:id="rId19"/>
    <p:sldId id="297" r:id="rId20"/>
    <p:sldId id="293" r:id="rId21"/>
    <p:sldId id="298" r:id="rId22"/>
    <p:sldId id="299" r:id="rId23"/>
    <p:sldId id="286" r:id="rId24"/>
    <p:sldId id="276" r:id="rId25"/>
    <p:sldId id="277" r:id="rId26"/>
    <p:sldId id="278" r:id="rId27"/>
    <p:sldId id="279" r:id="rId28"/>
    <p:sldId id="301" r:id="rId29"/>
    <p:sldId id="311" r:id="rId30"/>
    <p:sldId id="314" r:id="rId31"/>
    <p:sldId id="321" r:id="rId32"/>
    <p:sldId id="322" r:id="rId33"/>
    <p:sldId id="317" r:id="rId34"/>
    <p:sldId id="316" r:id="rId35"/>
    <p:sldId id="287" r:id="rId36"/>
    <p:sldId id="313" r:id="rId37"/>
    <p:sldId id="270" r:id="rId3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06A"/>
    <a:srgbClr val="D1CD15"/>
    <a:srgbClr val="FFFF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91" autoAdjust="0"/>
    <p:restoredTop sz="94660"/>
  </p:normalViewPr>
  <p:slideViewPr>
    <p:cSldViewPr snapToGrid="0">
      <p:cViewPr>
        <p:scale>
          <a:sx n="76" d="100"/>
          <a:sy n="76" d="100"/>
        </p:scale>
        <p:origin x="-534" y="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67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EA308F-ECB6-47FB-9634-4E2762C836FA}" type="datetimeFigureOut">
              <a:rPr lang="uk-UA" smtClean="0"/>
              <a:t>20.03.2022</a:t>
            </a:fld>
            <a:endParaRPr lang="uk-UA" dirty="0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 dirty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EF2B67-63F7-41AE-9B8B-311F22AB2FE9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13474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1" name="Google Shape;14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68" name="Google Shape;468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3" name="Google Shape;18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EF2B67-63F7-41AE-9B8B-311F22AB2FE9}" type="slidenum">
              <a:rPr lang="uk-UA" smtClean="0"/>
              <a:t>16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678678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1" name="Google Shape;331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4" name="Google Shape;344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7" name="Google Shape;357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7" name="Google Shape;367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24" name="Google Shape;424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435" name="Google Shape;435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8EA808D-7952-4BB6-854A-5E904F793C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="" xmlns:a16="http://schemas.microsoft.com/office/drawing/2014/main" id="{9E81AE4F-619D-4F37-97A9-CDCAAD347C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="" xmlns:a16="http://schemas.microsoft.com/office/drawing/2014/main" id="{7BD88F37-DB91-4168-9508-A55B01040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CEB4F-EA2F-4EA2-BBB3-5F068801126B}" type="datetimeFigureOut">
              <a:rPr lang="uk-UA" smtClean="0"/>
              <a:t>20.03.2022</a:t>
            </a:fld>
            <a:endParaRPr lang="uk-UA" dirty="0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="" xmlns:a16="http://schemas.microsoft.com/office/drawing/2014/main" id="{A7345661-C91C-4ABB-B103-6616B69B1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="" xmlns:a16="http://schemas.microsoft.com/office/drawing/2014/main" id="{88C1EF48-03CC-428B-8AE7-34334095B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86E30-09EC-4B6B-B389-FBD84F0A5DB5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38886761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1CD2AC5-0295-4675-BCD1-41E51F6C9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="" xmlns:a16="http://schemas.microsoft.com/office/drawing/2014/main" id="{E25E6A97-C5D2-479C-A00B-19A6BD8703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="" xmlns:a16="http://schemas.microsoft.com/office/drawing/2014/main" id="{C94C14E0-930A-4C83-8BF7-3573A7BA6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CEB4F-EA2F-4EA2-BBB3-5F068801126B}" type="datetimeFigureOut">
              <a:rPr lang="uk-UA" smtClean="0"/>
              <a:t>20.03.2022</a:t>
            </a:fld>
            <a:endParaRPr lang="uk-UA" dirty="0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="" xmlns:a16="http://schemas.microsoft.com/office/drawing/2014/main" id="{179F25A6-E474-439A-8DCD-B5F13B6A1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="" xmlns:a16="http://schemas.microsoft.com/office/drawing/2014/main" id="{C0FC2481-64F5-4EF9-AC41-E8FF81379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86E30-09EC-4B6B-B389-FBD84F0A5DB5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25162339"/>
      </p:ext>
    </p:extLst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="" xmlns:a16="http://schemas.microsoft.com/office/drawing/2014/main" id="{EFBF9A81-C84E-46BB-9B75-AECA860B70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="" xmlns:a16="http://schemas.microsoft.com/office/drawing/2014/main" id="{A4BCBF9F-FB35-43A3-B9D4-994F4FEBAD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="" xmlns:a16="http://schemas.microsoft.com/office/drawing/2014/main" id="{53800F3A-D4B7-41BA-B684-6C3EBEF77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CEB4F-EA2F-4EA2-BBB3-5F068801126B}" type="datetimeFigureOut">
              <a:rPr lang="uk-UA" smtClean="0"/>
              <a:t>20.03.2022</a:t>
            </a:fld>
            <a:endParaRPr lang="uk-UA" dirty="0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="" xmlns:a16="http://schemas.microsoft.com/office/drawing/2014/main" id="{31A7C8C8-6225-4853-AFF0-F474524E0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="" xmlns:a16="http://schemas.microsoft.com/office/drawing/2014/main" id="{0F0324D8-F56F-4CD2-8EE7-CC10AA077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86E30-09EC-4B6B-B389-FBD84F0A5DB5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92102518"/>
      </p:ext>
    </p:extLst>
  </p:cSld>
  <p:clrMapOvr>
    <a:masterClrMapping/>
  </p:clrMapOvr>
  <p:transition spd="med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текст">
  <p:cSld name="Заголовок и текст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4"/>
          <p:cNvSpPr txBox="1">
            <a:spLocks noGrp="1"/>
          </p:cNvSpPr>
          <p:nvPr>
            <p:ph type="title"/>
          </p:nvPr>
        </p:nvSpPr>
        <p:spPr>
          <a:xfrm>
            <a:off x="1247461" y="296653"/>
            <a:ext cx="10560000" cy="9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6000"/>
              <a:buFont typeface="Arial"/>
              <a:buNone/>
              <a:defRPr sz="6000" b="0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4"/>
          <p:cNvSpPr txBox="1">
            <a:spLocks noGrp="1"/>
          </p:cNvSpPr>
          <p:nvPr>
            <p:ph type="body" idx="1"/>
          </p:nvPr>
        </p:nvSpPr>
        <p:spPr>
          <a:xfrm>
            <a:off x="1247461" y="1593342"/>
            <a:ext cx="10560000" cy="42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2800"/>
              <a:buNone/>
              <a:defRPr>
                <a:solidFill>
                  <a:srgbClr val="3A383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26877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24B2406-E931-40DF-839A-D2E21878F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63D32EC8-8505-46A4-A866-AFACC9E500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="" xmlns:a16="http://schemas.microsoft.com/office/drawing/2014/main" id="{8C4FA5F3-1F5D-465D-8947-E3F08B652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CEB4F-EA2F-4EA2-BBB3-5F068801126B}" type="datetimeFigureOut">
              <a:rPr lang="uk-UA" smtClean="0"/>
              <a:t>20.03.2022</a:t>
            </a:fld>
            <a:endParaRPr lang="uk-UA" dirty="0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="" xmlns:a16="http://schemas.microsoft.com/office/drawing/2014/main" id="{4D5AF4A2-0211-4275-A504-0411B3F7F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="" xmlns:a16="http://schemas.microsoft.com/office/drawing/2014/main" id="{B94561ED-9C85-49B2-BF86-C01C19A10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86E30-09EC-4B6B-B389-FBD84F0A5DB5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58402987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8BEF594-5424-4294-979F-BD3786BEA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="" xmlns:a16="http://schemas.microsoft.com/office/drawing/2014/main" id="{58EA330F-02AC-4158-AF1C-9FD5934551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="" xmlns:a16="http://schemas.microsoft.com/office/drawing/2014/main" id="{18221E4F-713E-42CE-A850-D598671A6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CEB4F-EA2F-4EA2-BBB3-5F068801126B}" type="datetimeFigureOut">
              <a:rPr lang="uk-UA" smtClean="0"/>
              <a:t>20.03.2022</a:t>
            </a:fld>
            <a:endParaRPr lang="uk-UA" dirty="0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="" xmlns:a16="http://schemas.microsoft.com/office/drawing/2014/main" id="{ED8D13E8-F045-4D7C-9195-3C673F97A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="" xmlns:a16="http://schemas.microsoft.com/office/drawing/2014/main" id="{B2E509D3-50F6-4EED-B31D-2E224E95E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86E30-09EC-4B6B-B389-FBD84F0A5DB5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30831724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7787E77-E9A5-458B-BB65-D641AACC1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B48458AA-7F00-4559-8D5B-EA452008B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="" xmlns:a16="http://schemas.microsoft.com/office/drawing/2014/main" id="{08EFDDEA-8746-4DD3-8474-2EBA6F71A2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="" xmlns:a16="http://schemas.microsoft.com/office/drawing/2014/main" id="{6179B586-51CF-4AE3-A9BC-E2B50FA90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CEB4F-EA2F-4EA2-BBB3-5F068801126B}" type="datetimeFigureOut">
              <a:rPr lang="uk-UA" smtClean="0"/>
              <a:t>20.03.2022</a:t>
            </a:fld>
            <a:endParaRPr lang="uk-UA" dirty="0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="" xmlns:a16="http://schemas.microsoft.com/office/drawing/2014/main" id="{070AA702-03AB-4E9E-AB1F-E1928EB0B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="" xmlns:a16="http://schemas.microsoft.com/office/drawing/2014/main" id="{C4CDD9DC-4D6C-44C1-AA27-A00E435CB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86E30-09EC-4B6B-B389-FBD84F0A5DB5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72333694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706F886-65C9-4BE1-9FA2-61EEDAB8B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="" xmlns:a16="http://schemas.microsoft.com/office/drawing/2014/main" id="{87DBB310-3C7F-4FD0-86CA-BA346A88ED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="" xmlns:a16="http://schemas.microsoft.com/office/drawing/2014/main" id="{5EF3A180-5FCA-4B2C-8C5C-80ECF6B111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="" xmlns:a16="http://schemas.microsoft.com/office/drawing/2014/main" id="{7A98B3F5-B28B-4B56-B873-96C3CFC108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="" xmlns:a16="http://schemas.microsoft.com/office/drawing/2014/main" id="{972D3290-9148-41C0-8170-4EDF2F242C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="" xmlns:a16="http://schemas.microsoft.com/office/drawing/2014/main" id="{77C1DCBD-246B-49A2-8874-E26922850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CEB4F-EA2F-4EA2-BBB3-5F068801126B}" type="datetimeFigureOut">
              <a:rPr lang="uk-UA" smtClean="0"/>
              <a:t>20.03.2022</a:t>
            </a:fld>
            <a:endParaRPr lang="uk-UA" dirty="0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="" xmlns:a16="http://schemas.microsoft.com/office/drawing/2014/main" id="{A89EC3A0-85AB-424B-9330-A64E6AFDA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="" xmlns:a16="http://schemas.microsoft.com/office/drawing/2014/main" id="{D6B26264-C2B8-4578-B504-28DF6809D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86E30-09EC-4B6B-B389-FBD84F0A5DB5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08192059"/>
      </p:ext>
    </p:extLst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B70C144-4D7D-4A40-AAFC-99341819D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="" xmlns:a16="http://schemas.microsoft.com/office/drawing/2014/main" id="{EDB40A7C-6385-46AE-B641-042FFDCD1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CEB4F-EA2F-4EA2-BBB3-5F068801126B}" type="datetimeFigureOut">
              <a:rPr lang="uk-UA" smtClean="0"/>
              <a:t>20.03.2022</a:t>
            </a:fld>
            <a:endParaRPr lang="uk-UA" dirty="0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="" xmlns:a16="http://schemas.microsoft.com/office/drawing/2014/main" id="{0F89AD09-DA15-4D07-A24A-9DFBA91A4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="" xmlns:a16="http://schemas.microsoft.com/office/drawing/2014/main" id="{376994DF-E0DE-493B-8CB1-AA3E74036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86E30-09EC-4B6B-B389-FBD84F0A5DB5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05016716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="" xmlns:a16="http://schemas.microsoft.com/office/drawing/2014/main" id="{EDBC0070-5319-481A-9245-519F96B30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CEB4F-EA2F-4EA2-BBB3-5F068801126B}" type="datetimeFigureOut">
              <a:rPr lang="uk-UA" smtClean="0"/>
              <a:t>20.03.2022</a:t>
            </a:fld>
            <a:endParaRPr lang="uk-UA" dirty="0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="" xmlns:a16="http://schemas.microsoft.com/office/drawing/2014/main" id="{2711A5E9-921A-4D6B-9494-73A43606B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="" xmlns:a16="http://schemas.microsoft.com/office/drawing/2014/main" id="{FFB323E3-43A7-47D4-AB89-881305731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86E30-09EC-4B6B-B389-FBD84F0A5DB5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13695175"/>
      </p:ext>
    </p:extLst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29066EB-6EAA-4BC2-A523-76B82814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79A130E6-8CF9-466D-A55D-3DDECB7D9B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="" xmlns:a16="http://schemas.microsoft.com/office/drawing/2014/main" id="{72D0BA7C-9F7C-429D-9BE5-D33075B0E2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="" xmlns:a16="http://schemas.microsoft.com/office/drawing/2014/main" id="{D536092F-60E8-414E-A740-4B7971605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CEB4F-EA2F-4EA2-BBB3-5F068801126B}" type="datetimeFigureOut">
              <a:rPr lang="uk-UA" smtClean="0"/>
              <a:t>20.03.2022</a:t>
            </a:fld>
            <a:endParaRPr lang="uk-UA" dirty="0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="" xmlns:a16="http://schemas.microsoft.com/office/drawing/2014/main" id="{9849933E-7CBF-47F0-8E1E-E6EADE868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="" xmlns:a16="http://schemas.microsoft.com/office/drawing/2014/main" id="{E05F8F8F-8B52-4D04-A9C2-F71B1B03F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86E30-09EC-4B6B-B389-FBD84F0A5DB5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27445022"/>
      </p:ext>
    </p:extLst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2CF31D1-93A1-4996-8285-4CFB971C2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="" xmlns:a16="http://schemas.microsoft.com/office/drawing/2014/main" id="{0A51D789-F08A-48F9-901E-1EBEFF45B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 dirty="0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="" xmlns:a16="http://schemas.microsoft.com/office/drawing/2014/main" id="{7D7657AC-826D-485E-BCAF-2325C38ECD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="" xmlns:a16="http://schemas.microsoft.com/office/drawing/2014/main" id="{C56A4586-626E-4B75-A9EF-80B1F3F7E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CEB4F-EA2F-4EA2-BBB3-5F068801126B}" type="datetimeFigureOut">
              <a:rPr lang="uk-UA" smtClean="0"/>
              <a:t>20.03.2022</a:t>
            </a:fld>
            <a:endParaRPr lang="uk-UA" dirty="0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="" xmlns:a16="http://schemas.microsoft.com/office/drawing/2014/main" id="{3CFF808D-8A5D-4DD9-8A8F-4D55C7514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="" xmlns:a16="http://schemas.microsoft.com/office/drawing/2014/main" id="{2CA7DEAB-4BA3-4660-AB51-62DB2D25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86E30-09EC-4B6B-B389-FBD84F0A5DB5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01565493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="" xmlns:a16="http://schemas.microsoft.com/office/drawing/2014/main" id="{B48FE52A-70BC-4C7B-AC89-73048746A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="" xmlns:a16="http://schemas.microsoft.com/office/drawing/2014/main" id="{4F0D7CEE-DE36-405D-BFF6-04827050A6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="" xmlns:a16="http://schemas.microsoft.com/office/drawing/2014/main" id="{ECE446F2-9840-4E78-9B19-8E64663436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7CEB4F-EA2F-4EA2-BBB3-5F068801126B}" type="datetimeFigureOut">
              <a:rPr lang="uk-UA" smtClean="0"/>
              <a:t>20.03.2022</a:t>
            </a:fld>
            <a:endParaRPr lang="uk-UA" dirty="0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="" xmlns:a16="http://schemas.microsoft.com/office/drawing/2014/main" id="{E08A062E-2DBA-424E-A2C7-CC294C4D8B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 dirty="0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="" xmlns:a16="http://schemas.microsoft.com/office/drawing/2014/main" id="{9B3AC28E-7301-422A-90EE-A12B202D93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86E30-09EC-4B6B-B389-FBD84F0A5DB5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72733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6" r:id="rId1"/>
    <p:sldLayoutId id="2147484117" r:id="rId2"/>
    <p:sldLayoutId id="2147484118" r:id="rId3"/>
    <p:sldLayoutId id="2147484119" r:id="rId4"/>
    <p:sldLayoutId id="2147484120" r:id="rId5"/>
    <p:sldLayoutId id="2147484121" r:id="rId6"/>
    <p:sldLayoutId id="2147484122" r:id="rId7"/>
    <p:sldLayoutId id="2147484123" r:id="rId8"/>
    <p:sldLayoutId id="2147484124" r:id="rId9"/>
    <p:sldLayoutId id="2147484125" r:id="rId10"/>
    <p:sldLayoutId id="2147484126" r:id="rId11"/>
    <p:sldLayoutId id="2147484127" r:id="rId12"/>
  </p:sldLayoutIdLst>
  <p:transition spd="med">
    <p:pull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jpeg"/><Relationship Id="rId5" Type="http://schemas.openxmlformats.org/officeDocument/2006/relationships/image" Target="../media/image31.png"/><Relationship Id="rId10" Type="http://schemas.openxmlformats.org/officeDocument/2006/relationships/image" Target="../media/image36.jpeg"/><Relationship Id="rId4" Type="http://schemas.openxmlformats.org/officeDocument/2006/relationships/image" Target="../media/image30.png"/><Relationship Id="rId9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0.png"/><Relationship Id="rId7" Type="http://schemas.openxmlformats.org/officeDocument/2006/relationships/image" Target="../media/image40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3.png"/><Relationship Id="rId4" Type="http://schemas.openxmlformats.org/officeDocument/2006/relationships/image" Target="../media/image29.png"/><Relationship Id="rId9" Type="http://schemas.openxmlformats.org/officeDocument/2006/relationships/image" Target="../media/image42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g"/><Relationship Id="rId3" Type="http://schemas.openxmlformats.org/officeDocument/2006/relationships/image" Target="../media/image2.png"/><Relationship Id="rId7" Type="http://schemas.openxmlformats.org/officeDocument/2006/relationships/image" Target="../media/image45.jpe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33.png"/><Relationship Id="rId4" Type="http://schemas.openxmlformats.org/officeDocument/2006/relationships/image" Target="../media/image29.png"/><Relationship Id="rId9" Type="http://schemas.openxmlformats.org/officeDocument/2006/relationships/image" Target="../media/image4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29.png"/><Relationship Id="rId7" Type="http://schemas.openxmlformats.org/officeDocument/2006/relationships/image" Target="../media/image5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png"/><Relationship Id="rId4" Type="http://schemas.openxmlformats.org/officeDocument/2006/relationships/image" Target="../media/image33.png"/><Relationship Id="rId9" Type="http://schemas.openxmlformats.org/officeDocument/2006/relationships/image" Target="../media/image52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2.png"/><Relationship Id="rId7" Type="http://schemas.openxmlformats.org/officeDocument/2006/relationships/image" Target="../media/image32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59.jpeg"/><Relationship Id="rId5" Type="http://schemas.openxmlformats.org/officeDocument/2006/relationships/image" Target="../media/image55.png"/><Relationship Id="rId10" Type="http://schemas.openxmlformats.org/officeDocument/2006/relationships/image" Target="../media/image58.jpeg"/><Relationship Id="rId4" Type="http://schemas.openxmlformats.org/officeDocument/2006/relationships/image" Target="../media/image54.png"/><Relationship Id="rId9" Type="http://schemas.openxmlformats.org/officeDocument/2006/relationships/image" Target="../media/image5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579D3D0-D690-47FE-92E5-9B061CED57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="" xmlns:a16="http://schemas.microsoft.com/office/drawing/2014/main" id="{F9A74E73-9A41-46F6-829F-1930B090E88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952526CD-EE4D-48FB-A435-B00BF30B2E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53106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1E588C4-7ED2-41FA-8263-F10AA8A90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DC218B1F-FF01-43DE-A259-8FF8FB4FA5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68AE8A9-8A3F-4594-A4FE-F2FB146FCD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178F771-03B8-4C9D-ACC6-097237FE46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187" y="5351765"/>
            <a:ext cx="3104382" cy="150623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3B726F6-5CD8-4345-888A-72B1AA5ADA19}"/>
              </a:ext>
            </a:extLst>
          </p:cNvPr>
          <p:cNvSpPr txBox="1"/>
          <p:nvPr/>
        </p:nvSpPr>
        <p:spPr>
          <a:xfrm>
            <a:off x="576774" y="1381448"/>
            <a:ext cx="10128739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uk-U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uk-U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метод створення ситуації новизни навчального матеріалу;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uk-UA" sz="3600" dirty="0">
                <a:solidFill>
                  <a:prstClr val="black"/>
                </a:solidFill>
                <a:latin typeface="Calibri"/>
              </a:rPr>
              <a:t>  </a:t>
            </a:r>
            <a:r>
              <a:rPr kumimoji="0" lang="uk-U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метод опори на життєвий досвід учня;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uk-U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метод пізнавальних ігор;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uk-U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метод створення відчуття успіху в навчанні;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uk-U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метод стимулювання  обов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’</a:t>
            </a:r>
            <a:r>
              <a:rPr kumimoji="0" lang="uk-U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язку і відповідальності в навчанні.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кутник: округлені кути 7">
            <a:extLst>
              <a:ext uri="{FF2B5EF4-FFF2-40B4-BE49-F238E27FC236}">
                <a16:creationId xmlns="" xmlns:a16="http://schemas.microsoft.com/office/drawing/2014/main" id="{717E8BE6-0C6B-4369-AA02-790885763D3E}"/>
              </a:ext>
            </a:extLst>
          </p:cNvPr>
          <p:cNvSpPr/>
          <p:nvPr/>
        </p:nvSpPr>
        <p:spPr>
          <a:xfrm>
            <a:off x="131187" y="167480"/>
            <a:ext cx="11502795" cy="775055"/>
          </a:xfrm>
          <a:prstGeom prst="roundRect">
            <a:avLst/>
          </a:prstGeom>
          <a:solidFill>
            <a:srgbClr val="38540A">
              <a:lumMod val="25000"/>
              <a:lumOff val="75000"/>
            </a:srgbClr>
          </a:solidFill>
          <a:ln w="76200" cap="rnd" cmpd="sng" algn="ctr">
            <a:solidFill>
              <a:srgbClr val="537D0B">
                <a:lumMod val="60000"/>
                <a:lumOff val="40000"/>
              </a:srgbClr>
            </a:solidFill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Методи, які стимулюють пізнавальну активність</a:t>
            </a:r>
          </a:p>
        </p:txBody>
      </p:sp>
    </p:spTree>
    <p:extLst>
      <p:ext uri="{BB962C8B-B14F-4D97-AF65-F5344CB8AC3E}">
        <p14:creationId xmlns:p14="http://schemas.microsoft.com/office/powerpoint/2010/main" val="141798335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1E588C4-7ED2-41FA-8263-F10AA8A90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DC218B1F-FF01-43DE-A259-8FF8FB4FA5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68AE8A9-8A3F-4594-A4FE-F2FB146FCD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135" y="1"/>
            <a:ext cx="12192000" cy="68579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10077598-C2CB-45B8-8A21-FE665657D5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218034"/>
            <a:ext cx="2560542" cy="1639966"/>
          </a:xfrm>
          <a:prstGeom prst="rect">
            <a:avLst/>
          </a:prstGeom>
        </p:spPr>
      </p:pic>
      <p:sp>
        <p:nvSpPr>
          <p:cNvPr id="9" name="Прямокутник: округлені кути 8">
            <a:extLst>
              <a:ext uri="{FF2B5EF4-FFF2-40B4-BE49-F238E27FC236}">
                <a16:creationId xmlns="" xmlns:a16="http://schemas.microsoft.com/office/drawing/2014/main" id="{124F237F-2047-4405-B2C1-CC0B535A7507}"/>
              </a:ext>
            </a:extLst>
          </p:cNvPr>
          <p:cNvSpPr/>
          <p:nvPr/>
        </p:nvSpPr>
        <p:spPr>
          <a:xfrm>
            <a:off x="372979" y="167480"/>
            <a:ext cx="9432758" cy="775055"/>
          </a:xfrm>
          <a:prstGeom prst="roundRect">
            <a:avLst/>
          </a:prstGeom>
          <a:solidFill>
            <a:srgbClr val="38540A">
              <a:lumMod val="25000"/>
              <a:lumOff val="75000"/>
            </a:srgbClr>
          </a:solidFill>
          <a:ln w="76200" cap="rnd" cmpd="sng" algn="ctr">
            <a:solidFill>
              <a:srgbClr val="537D0B">
                <a:lumMod val="60000"/>
                <a:lumOff val="40000"/>
              </a:srgbClr>
            </a:solidFill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3600" b="1" kern="0" noProof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Навчання – основна форма розвитку</a:t>
            </a:r>
            <a:endParaRPr kumimoji="0" lang="uk-UA" sz="3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1BDB8477-92E2-4840-BB33-4D710513F6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9070" y="1648829"/>
            <a:ext cx="1800225" cy="253365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ABEB304-5545-4DB5-B2CA-162F864F75A8}"/>
              </a:ext>
            </a:extLst>
          </p:cNvPr>
          <p:cNvSpPr txBox="1"/>
          <p:nvPr/>
        </p:nvSpPr>
        <p:spPr>
          <a:xfrm>
            <a:off x="532397" y="1424669"/>
            <a:ext cx="6975308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    </a:t>
            </a:r>
            <a:r>
              <a:rPr kumimoji="0" lang="uk-U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Велике значення для розвитку пізнавальної активності має розвиток психічних процесів – пам’яті, уваги, уяви.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       Саме ці процеси, за даними психологів, - основа для розвитку продуктивного мислення і творчих здібностей учнів.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91799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1E588C4-7ED2-41FA-8263-F10AA8A90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DC218B1F-FF01-43DE-A259-8FF8FB4FA5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68AE8A9-8A3F-4594-A4FE-F2FB146FCD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135" y="1"/>
            <a:ext cx="12192000" cy="68579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10077598-C2CB-45B8-8A21-FE665657D5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218034"/>
            <a:ext cx="2560542" cy="1639966"/>
          </a:xfrm>
          <a:prstGeom prst="rect">
            <a:avLst/>
          </a:prstGeom>
        </p:spPr>
      </p:pic>
      <p:sp>
        <p:nvSpPr>
          <p:cNvPr id="9" name="Прямокутник: округлені кути 8">
            <a:extLst>
              <a:ext uri="{FF2B5EF4-FFF2-40B4-BE49-F238E27FC236}">
                <a16:creationId xmlns="" xmlns:a16="http://schemas.microsoft.com/office/drawing/2014/main" id="{124F237F-2047-4405-B2C1-CC0B535A7507}"/>
              </a:ext>
            </a:extLst>
          </p:cNvPr>
          <p:cNvSpPr/>
          <p:nvPr/>
        </p:nvSpPr>
        <p:spPr>
          <a:xfrm>
            <a:off x="372979" y="167480"/>
            <a:ext cx="9432758" cy="775055"/>
          </a:xfrm>
          <a:prstGeom prst="roundRect">
            <a:avLst/>
          </a:prstGeom>
          <a:solidFill>
            <a:srgbClr val="38540A">
              <a:lumMod val="25000"/>
              <a:lumOff val="75000"/>
            </a:srgbClr>
          </a:solidFill>
          <a:ln w="76200" cap="rnd" cmpd="sng" algn="ctr">
            <a:solidFill>
              <a:srgbClr val="537D0B">
                <a:lumMod val="60000"/>
                <a:lumOff val="40000"/>
              </a:srgbClr>
            </a:solidFill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Умови</a:t>
            </a:r>
            <a:r>
              <a:rPr kumimoji="0" lang="uk-UA" sz="3600" b="1" i="0" u="none" strike="noStrike" kern="0" cap="none" spc="0" normalizeH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розвитку </a:t>
            </a:r>
            <a:endParaRPr kumimoji="0" lang="uk-UA" sz="3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8CAD7E7E-58EA-4306-92E7-17A4EC17F762}"/>
              </a:ext>
            </a:extLst>
          </p:cNvPr>
          <p:cNvSpPr txBox="1"/>
          <p:nvPr/>
        </p:nvSpPr>
        <p:spPr>
          <a:xfrm>
            <a:off x="372979" y="1407694"/>
            <a:ext cx="8786059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       Активну пізнавальну діяльність учнів у процесі навчання, можна забезпечити створивши відповідні зовнішні і внутрішні умови. До </a:t>
            </a:r>
            <a:r>
              <a:rPr kumimoji="0" lang="uk-UA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зовнішніх умов </a:t>
            </a:r>
            <a:r>
              <a:rPr kumimoji="0" lang="uk-U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належать організація уроку, його зміст, методи роботи вчителя тощо. 	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	Створення </a:t>
            </a:r>
            <a:r>
              <a:rPr kumimoji="0" lang="uk-UA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внутрішніх  умов </a:t>
            </a:r>
            <a:r>
              <a:rPr kumimoji="0" lang="uk-U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пов’язане з формуванням навчальних мотивів, самостійності, виробленням і використанням способів спостереження тощо.</a:t>
            </a:r>
          </a:p>
        </p:txBody>
      </p:sp>
    </p:spTree>
    <p:extLst>
      <p:ext uri="{BB962C8B-B14F-4D97-AF65-F5344CB8AC3E}">
        <p14:creationId xmlns:p14="http://schemas.microsoft.com/office/powerpoint/2010/main" val="353602963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1E588C4-7ED2-41FA-8263-F10AA8A90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DC218B1F-FF01-43DE-A259-8FF8FB4FA5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68AE8A9-8A3F-4594-A4FE-F2FB146FCD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135" y="1"/>
            <a:ext cx="12192000" cy="68579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10077598-C2CB-45B8-8A21-FE665657D5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230065"/>
            <a:ext cx="2560542" cy="1639966"/>
          </a:xfrm>
          <a:prstGeom prst="rect">
            <a:avLst/>
          </a:prstGeom>
        </p:spPr>
      </p:pic>
      <p:sp>
        <p:nvSpPr>
          <p:cNvPr id="9" name="Прямокутник: округлені кути 8">
            <a:extLst>
              <a:ext uri="{FF2B5EF4-FFF2-40B4-BE49-F238E27FC236}">
                <a16:creationId xmlns="" xmlns:a16="http://schemas.microsoft.com/office/drawing/2014/main" id="{124F237F-2047-4405-B2C1-CC0B535A7507}"/>
              </a:ext>
            </a:extLst>
          </p:cNvPr>
          <p:cNvSpPr/>
          <p:nvPr/>
        </p:nvSpPr>
        <p:spPr>
          <a:xfrm>
            <a:off x="372979" y="167480"/>
            <a:ext cx="9432758" cy="775055"/>
          </a:xfrm>
          <a:prstGeom prst="roundRect">
            <a:avLst/>
          </a:prstGeom>
          <a:solidFill>
            <a:srgbClr val="38540A">
              <a:lumMod val="25000"/>
              <a:lumOff val="75000"/>
            </a:srgbClr>
          </a:solidFill>
          <a:ln w="76200" cap="rnd" cmpd="sng" algn="ctr">
            <a:solidFill>
              <a:srgbClr val="537D0B">
                <a:lumMod val="60000"/>
                <a:lumOff val="40000"/>
              </a:srgbClr>
            </a:solidFill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36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Розвиток  пізнавальної активності</a:t>
            </a:r>
            <a:r>
              <a:rPr kumimoji="0" lang="uk-UA" sz="3600" b="1" i="0" u="none" strike="noStrike" kern="0" cap="none" spc="0" normalizeH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uk-UA" sz="3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19BD3119-E1F8-4E79-8E9A-ECFD72F84F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600" y="1140180"/>
            <a:ext cx="7038556" cy="4472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4725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1E588C4-7ED2-41FA-8263-F10AA8A90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DC218B1F-FF01-43DE-A259-8FF8FB4FA5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68AE8A9-8A3F-4594-A4FE-F2FB146FCD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1" name="Прямокутник: округлені кути 10">
            <a:extLst>
              <a:ext uri="{FF2B5EF4-FFF2-40B4-BE49-F238E27FC236}">
                <a16:creationId xmlns="" xmlns:a16="http://schemas.microsoft.com/office/drawing/2014/main" id="{50F4B1DA-5679-4C3C-BA60-E6CA0365540C}"/>
              </a:ext>
            </a:extLst>
          </p:cNvPr>
          <p:cNvSpPr/>
          <p:nvPr/>
        </p:nvSpPr>
        <p:spPr>
          <a:xfrm>
            <a:off x="381048" y="235690"/>
            <a:ext cx="8409745" cy="775055"/>
          </a:xfrm>
          <a:prstGeom prst="roundRect">
            <a:avLst/>
          </a:prstGeom>
          <a:solidFill>
            <a:srgbClr val="38540A">
              <a:lumMod val="25000"/>
              <a:lumOff val="75000"/>
            </a:srgbClr>
          </a:solidFill>
          <a:ln w="76200" cap="rnd" cmpd="sng" algn="ctr">
            <a:solidFill>
              <a:srgbClr val="537D0B">
                <a:lumMod val="60000"/>
                <a:lumOff val="40000"/>
              </a:srgbClr>
            </a:solidFill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lvl="0" algn="ctr" defTabSz="457200">
              <a:defRPr/>
            </a:pPr>
            <a:r>
              <a:rPr lang="uk-UA" altLang="ru-RU" sz="36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Схема моєї професійної діяльності</a:t>
            </a:r>
            <a:endParaRPr kumimoji="0" lang="uk-UA" sz="3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3087EC62-E71A-4D4D-9CC9-FDD16074715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732" r="7562" b="16869"/>
          <a:stretch/>
        </p:blipFill>
        <p:spPr>
          <a:xfrm>
            <a:off x="-1" y="1140180"/>
            <a:ext cx="8790793" cy="4755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59625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1E588C4-7ED2-41FA-8263-F10AA8A90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DC218B1F-FF01-43DE-A259-8FF8FB4FA5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68AE8A9-8A3F-4594-A4FE-F2FB146FCD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98BEDBEB-1EEB-45E6-867E-F4EE377D6D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48" y="1351263"/>
            <a:ext cx="3333076" cy="2596699"/>
          </a:xfrm>
          <a:prstGeom prst="rect">
            <a:avLst/>
          </a:prstGeom>
          <a:ln w="57150">
            <a:solidFill>
              <a:srgbClr val="0070C0"/>
            </a:solidFill>
            <a:prstDash val="sysDash"/>
          </a:ln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D45599FB-5A1A-4A0C-8AF8-E8BAD564112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953" r="6704" b="26146"/>
          <a:stretch/>
        </p:blipFill>
        <p:spPr>
          <a:xfrm>
            <a:off x="1004104" y="4199628"/>
            <a:ext cx="3714124" cy="2316117"/>
          </a:xfrm>
          <a:prstGeom prst="rect">
            <a:avLst/>
          </a:prstGeom>
          <a:ln w="57150">
            <a:solidFill>
              <a:srgbClr val="0070C0"/>
            </a:solidFill>
            <a:prstDash val="sysDash"/>
          </a:ln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0AF2C937-0A03-4759-B41D-73A5DF2C596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4251" b="10523"/>
          <a:stretch/>
        </p:blipFill>
        <p:spPr>
          <a:xfrm>
            <a:off x="4040813" y="1357530"/>
            <a:ext cx="4579644" cy="2285662"/>
          </a:xfrm>
          <a:prstGeom prst="rect">
            <a:avLst/>
          </a:prstGeom>
          <a:ln w="57150">
            <a:solidFill>
              <a:srgbClr val="0070C0"/>
            </a:solidFill>
            <a:prstDash val="sysDash"/>
          </a:ln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43ACA5B2-A259-4F60-AE3B-70B41693CC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71656" y="4037166"/>
            <a:ext cx="2298391" cy="1946006"/>
          </a:xfrm>
          <a:prstGeom prst="rect">
            <a:avLst/>
          </a:prstGeom>
          <a:ln w="57150">
            <a:solidFill>
              <a:srgbClr val="0070C0"/>
            </a:solidFill>
            <a:prstDash val="sysDash"/>
          </a:ln>
        </p:spPr>
      </p:pic>
      <p:sp>
        <p:nvSpPr>
          <p:cNvPr id="11" name="Прямокутник: округлені кути 10">
            <a:extLst>
              <a:ext uri="{FF2B5EF4-FFF2-40B4-BE49-F238E27FC236}">
                <a16:creationId xmlns="" xmlns:a16="http://schemas.microsoft.com/office/drawing/2014/main" id="{50F4B1DA-5679-4C3C-BA60-E6CA0365540C}"/>
              </a:ext>
            </a:extLst>
          </p:cNvPr>
          <p:cNvSpPr/>
          <p:nvPr/>
        </p:nvSpPr>
        <p:spPr>
          <a:xfrm>
            <a:off x="2225843" y="235690"/>
            <a:ext cx="4920916" cy="775055"/>
          </a:xfrm>
          <a:prstGeom prst="roundRect">
            <a:avLst/>
          </a:prstGeom>
          <a:solidFill>
            <a:srgbClr val="38540A">
              <a:lumMod val="25000"/>
              <a:lumOff val="75000"/>
            </a:srgbClr>
          </a:solidFill>
          <a:ln w="76200" cap="rnd" cmpd="sng" algn="ctr">
            <a:solidFill>
              <a:srgbClr val="537D0B">
                <a:lumMod val="60000"/>
                <a:lumOff val="40000"/>
              </a:srgbClr>
            </a:solidFill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36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Етапи уроку</a:t>
            </a:r>
            <a:endParaRPr kumimoji="0" lang="uk-UA" sz="3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B1184C24-D083-449D-A253-473E1EBE8B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90793" y="308515"/>
            <a:ext cx="2767824" cy="143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06235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1E588C4-7ED2-41FA-8263-F10AA8A90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DC218B1F-FF01-43DE-A259-8FF8FB4FA5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68AE8A9-8A3F-4594-A4FE-F2FB146FCD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6222"/>
          <a:stretch/>
        </p:blipFill>
        <p:spPr>
          <a:xfrm>
            <a:off x="6952" y="-9795"/>
            <a:ext cx="12163961" cy="6857999"/>
          </a:xfrm>
          <a:prstGeom prst="rect">
            <a:avLst/>
          </a:prstGeom>
        </p:spPr>
      </p:pic>
      <p:sp>
        <p:nvSpPr>
          <p:cNvPr id="6" name="Прямокутник: округлені кути 5">
            <a:extLst>
              <a:ext uri="{FF2B5EF4-FFF2-40B4-BE49-F238E27FC236}">
                <a16:creationId xmlns="" xmlns:a16="http://schemas.microsoft.com/office/drawing/2014/main" id="{6A9C366E-5E71-4EED-9D05-511B3AABE5CE}"/>
              </a:ext>
            </a:extLst>
          </p:cNvPr>
          <p:cNvSpPr/>
          <p:nvPr/>
        </p:nvSpPr>
        <p:spPr>
          <a:xfrm>
            <a:off x="673768" y="111210"/>
            <a:ext cx="9549707" cy="775055"/>
          </a:xfrm>
          <a:prstGeom prst="roundRect">
            <a:avLst>
              <a:gd name="adj" fmla="val 16667"/>
            </a:avLst>
          </a:prstGeom>
          <a:solidFill>
            <a:srgbClr val="38540A">
              <a:lumMod val="25000"/>
              <a:lumOff val="75000"/>
            </a:srgbClr>
          </a:solidFill>
          <a:ln w="76200" cap="rnd" cmpd="sng" algn="ctr">
            <a:solidFill>
              <a:srgbClr val="537D0B">
                <a:lumMod val="60000"/>
                <a:lumOff val="40000"/>
              </a:srgbClr>
            </a:solidFill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36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Форми і методи роботи відповідно НУШ</a:t>
            </a:r>
            <a:endParaRPr kumimoji="0" lang="uk-UA" sz="3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Овал 18">
            <a:extLst>
              <a:ext uri="{FF2B5EF4-FFF2-40B4-BE49-F238E27FC236}">
                <a16:creationId xmlns="" xmlns:a16="http://schemas.microsoft.com/office/drawing/2014/main" id="{21B922A0-FC2D-4189-90E9-AC724FC494C2}"/>
              </a:ext>
            </a:extLst>
          </p:cNvPr>
          <p:cNvSpPr/>
          <p:nvPr/>
        </p:nvSpPr>
        <p:spPr>
          <a:xfrm rot="1019624">
            <a:off x="196626" y="1151253"/>
            <a:ext cx="3772774" cy="156205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244C45E8-446F-443B-BC8A-EF6F7A941D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50783">
            <a:off x="244377" y="1218340"/>
            <a:ext cx="3834716" cy="1294725"/>
          </a:xfrm>
          <a:prstGeom prst="rect">
            <a:avLst/>
          </a:prstGeom>
        </p:spPr>
      </p:pic>
      <p:sp>
        <p:nvSpPr>
          <p:cNvPr id="22" name="Овал 21">
            <a:extLst>
              <a:ext uri="{FF2B5EF4-FFF2-40B4-BE49-F238E27FC236}">
                <a16:creationId xmlns="" xmlns:a16="http://schemas.microsoft.com/office/drawing/2014/main" id="{D5596CCC-6559-44E5-90BD-B9DB5483D51F}"/>
              </a:ext>
            </a:extLst>
          </p:cNvPr>
          <p:cNvSpPr/>
          <p:nvPr/>
        </p:nvSpPr>
        <p:spPr>
          <a:xfrm>
            <a:off x="7683468" y="2389560"/>
            <a:ext cx="4009293" cy="130823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0A450DCC-DD66-4BA7-AD03-DA56AD15E4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9702" y="2613831"/>
            <a:ext cx="3164098" cy="963251"/>
          </a:xfrm>
          <a:prstGeom prst="rect">
            <a:avLst/>
          </a:prstGeom>
        </p:spPr>
      </p:pic>
      <p:sp>
        <p:nvSpPr>
          <p:cNvPr id="25" name="Овал 24">
            <a:extLst>
              <a:ext uri="{FF2B5EF4-FFF2-40B4-BE49-F238E27FC236}">
                <a16:creationId xmlns="" xmlns:a16="http://schemas.microsoft.com/office/drawing/2014/main" id="{62B8BD9C-5B5E-43F5-9A24-AFD11236A6F2}"/>
              </a:ext>
            </a:extLst>
          </p:cNvPr>
          <p:cNvSpPr/>
          <p:nvPr/>
        </p:nvSpPr>
        <p:spPr>
          <a:xfrm rot="21061023">
            <a:off x="6862900" y="1072054"/>
            <a:ext cx="3856287" cy="1307831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8CBCA564-F4A1-4DFC-923C-92FEACAD60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956536">
            <a:off x="6966394" y="1246826"/>
            <a:ext cx="3164098" cy="963251"/>
          </a:xfrm>
          <a:prstGeom prst="rect">
            <a:avLst/>
          </a:prstGeom>
        </p:spPr>
      </p:pic>
      <p:sp>
        <p:nvSpPr>
          <p:cNvPr id="28" name="Овал 27">
            <a:extLst>
              <a:ext uri="{FF2B5EF4-FFF2-40B4-BE49-F238E27FC236}">
                <a16:creationId xmlns="" xmlns:a16="http://schemas.microsoft.com/office/drawing/2014/main" id="{B6C8FB51-8A6D-41AB-9985-B72AC4ACCA85}"/>
              </a:ext>
            </a:extLst>
          </p:cNvPr>
          <p:cNvSpPr/>
          <p:nvPr/>
        </p:nvSpPr>
        <p:spPr>
          <a:xfrm rot="20997780">
            <a:off x="317842" y="3155463"/>
            <a:ext cx="3781167" cy="158082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9" name="Овал 28">
            <a:extLst>
              <a:ext uri="{FF2B5EF4-FFF2-40B4-BE49-F238E27FC236}">
                <a16:creationId xmlns="" xmlns:a16="http://schemas.microsoft.com/office/drawing/2014/main" id="{E7712526-49F7-466C-8C74-06C2453F5774}"/>
              </a:ext>
            </a:extLst>
          </p:cNvPr>
          <p:cNvSpPr/>
          <p:nvPr/>
        </p:nvSpPr>
        <p:spPr>
          <a:xfrm rot="840589">
            <a:off x="5033534" y="3898904"/>
            <a:ext cx="4167190" cy="1661731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31" name="Рисунок 30">
            <a:extLst>
              <a:ext uri="{FF2B5EF4-FFF2-40B4-BE49-F238E27FC236}">
                <a16:creationId xmlns="" xmlns:a16="http://schemas.microsoft.com/office/drawing/2014/main" id="{B8FAE28A-C4CB-45BC-83EB-B36DC8AEEC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780812">
            <a:off x="5467195" y="4028046"/>
            <a:ext cx="3420152" cy="1511939"/>
          </a:xfrm>
          <a:prstGeom prst="rect">
            <a:avLst/>
          </a:prstGeom>
        </p:spPr>
      </p:pic>
      <p:sp>
        <p:nvSpPr>
          <p:cNvPr id="32" name="Овал 31">
            <a:extLst>
              <a:ext uri="{FF2B5EF4-FFF2-40B4-BE49-F238E27FC236}">
                <a16:creationId xmlns="" xmlns:a16="http://schemas.microsoft.com/office/drawing/2014/main" id="{48DECCCD-BF55-4D19-8681-325A72104ACC}"/>
              </a:ext>
            </a:extLst>
          </p:cNvPr>
          <p:cNvSpPr/>
          <p:nvPr/>
        </p:nvSpPr>
        <p:spPr>
          <a:xfrm>
            <a:off x="3633516" y="1959589"/>
            <a:ext cx="4245925" cy="1808773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Інтерактивні технології</a:t>
            </a:r>
          </a:p>
        </p:txBody>
      </p:sp>
      <p:pic>
        <p:nvPicPr>
          <p:cNvPr id="33" name="Рисунок 32">
            <a:extLst>
              <a:ext uri="{FF2B5EF4-FFF2-40B4-BE49-F238E27FC236}">
                <a16:creationId xmlns="" xmlns:a16="http://schemas.microsoft.com/office/drawing/2014/main" id="{EAAC7465-6BDC-41F8-AF34-B0D263D320B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087" y="4797083"/>
            <a:ext cx="3145422" cy="194937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39FD73A3-2934-4A39-8959-84A70B4CB32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3605" y="3261198"/>
            <a:ext cx="3267739" cy="1511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20813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1E588C4-7ED2-41FA-8263-F10AA8A90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DC218B1F-FF01-43DE-A259-8FF8FB4FA5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68AE8A9-8A3F-4594-A4FE-F2FB146FCD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7300"/>
          <a:stretch/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6" name="Прямокутник: округлені кути 5">
            <a:extLst>
              <a:ext uri="{FF2B5EF4-FFF2-40B4-BE49-F238E27FC236}">
                <a16:creationId xmlns="" xmlns:a16="http://schemas.microsoft.com/office/drawing/2014/main" id="{50A481A5-6AE6-4E60-AFDA-4A1D5787378F}"/>
              </a:ext>
            </a:extLst>
          </p:cNvPr>
          <p:cNvSpPr/>
          <p:nvPr/>
        </p:nvSpPr>
        <p:spPr>
          <a:xfrm>
            <a:off x="2447778" y="230188"/>
            <a:ext cx="5472333" cy="914401"/>
          </a:xfrm>
          <a:prstGeom prst="roundRect">
            <a:avLst>
              <a:gd name="adj" fmla="val 16667"/>
            </a:avLst>
          </a:prstGeom>
          <a:solidFill>
            <a:srgbClr val="38540A">
              <a:lumMod val="25000"/>
              <a:lumOff val="75000"/>
            </a:srgbClr>
          </a:solidFill>
          <a:ln w="76200" cap="rnd" cmpd="sng" algn="ctr">
            <a:solidFill>
              <a:srgbClr val="537D0B">
                <a:lumMod val="60000"/>
                <a:lumOff val="40000"/>
              </a:srgbClr>
            </a:solidFill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Наша творчість</a:t>
            </a:r>
            <a:endParaRPr kumimoji="0" lang="uk-UA" sz="3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FF71AB8E-70DA-46BD-8CEE-0204FD5E7F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145712"/>
            <a:ext cx="3938357" cy="234716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5CF5EA28-9E94-4EDD-AE94-18203B38FD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24025"/>
            <a:ext cx="1028355" cy="103397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0D01A2F5-1D69-4282-9E9C-A691AC594C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3085" y="2712288"/>
            <a:ext cx="2309734" cy="227893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265316AD-A3F7-4AB4-912F-52DB978564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19639" y="2003638"/>
            <a:ext cx="1396105" cy="74987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C4442334-99CA-4BCB-BCEF-09B278D5A41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8988"/>
          <a:stretch/>
        </p:blipFill>
        <p:spPr>
          <a:xfrm>
            <a:off x="7920111" y="2120604"/>
            <a:ext cx="1131011" cy="74987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002C80E5-E961-432F-8D79-344CCFA174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49279" y="4672386"/>
            <a:ext cx="1133954" cy="74987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367B9E05-17FE-4C6C-A377-4EF435D80A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32508" y="4766987"/>
            <a:ext cx="1133954" cy="749873"/>
          </a:xfrm>
          <a:prstGeom prst="rect">
            <a:avLst/>
          </a:prstGeom>
        </p:spPr>
      </p:pic>
      <p:pic>
        <p:nvPicPr>
          <p:cNvPr id="5122" name="Picture 2" descr="C:\Users\User\Pictures\2021-05\IMG_20210520_14011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133" y="1341140"/>
            <a:ext cx="4329290" cy="243522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3" name="Picture 3" descr="C:\Users\User\Pictures\2021-04\IMG_20210430_114908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4835" y="4077652"/>
            <a:ext cx="4743253" cy="266808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4" name="Picture 4" descr="C:\Users\User\Pictures\2021-03\IMG_20210304_131436_1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4835" y="1202796"/>
            <a:ext cx="4461897" cy="2509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User\Pictures\2021-03\IMG_20210318_132448_1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14" y="4110179"/>
            <a:ext cx="4609843" cy="2593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65441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1E588C4-7ED2-41FA-8263-F10AA8A90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8B8F6151-7AAB-4BF1-A4C3-35A5C47C70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6909" y="0"/>
            <a:ext cx="2824813" cy="2262101"/>
          </a:xfrm>
          <a:prstGeom prst="rect">
            <a:avLst/>
          </a:prstGeom>
        </p:spPr>
      </p:pic>
      <p:sp>
        <p:nvSpPr>
          <p:cNvPr id="7" name="Прямокутник: округлені кути 6">
            <a:extLst>
              <a:ext uri="{FF2B5EF4-FFF2-40B4-BE49-F238E27FC236}">
                <a16:creationId xmlns="" xmlns:a16="http://schemas.microsoft.com/office/drawing/2014/main" id="{817FBEF8-0D9C-498E-A2AC-0729AAA3EACF}"/>
              </a:ext>
            </a:extLst>
          </p:cNvPr>
          <p:cNvSpPr/>
          <p:nvPr/>
        </p:nvSpPr>
        <p:spPr>
          <a:xfrm>
            <a:off x="1092913" y="366274"/>
            <a:ext cx="6836899" cy="914401"/>
          </a:xfrm>
          <a:prstGeom prst="roundRect">
            <a:avLst>
              <a:gd name="adj" fmla="val 16667"/>
            </a:avLst>
          </a:prstGeom>
          <a:solidFill>
            <a:srgbClr val="38540A">
              <a:lumMod val="25000"/>
              <a:lumOff val="75000"/>
            </a:srgbClr>
          </a:solidFill>
          <a:ln w="76200" cap="rnd" cmpd="sng" algn="ctr">
            <a:solidFill>
              <a:srgbClr val="537D0B">
                <a:lumMod val="60000"/>
                <a:lumOff val="40000"/>
              </a:srgbClr>
            </a:solidFill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36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Дослідницька діяльність</a:t>
            </a:r>
            <a:endParaRPr kumimoji="0" lang="uk-UA" sz="3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E14714CB-2031-4614-B455-79DC8D5789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36239"/>
            <a:ext cx="1115665" cy="112176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A90A713E-C757-4331-A085-B7C2B9D480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223" y="1582967"/>
            <a:ext cx="3938357" cy="234716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9B69FEE9-763C-46DC-8C65-2F0B06607F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6557" y="1482637"/>
            <a:ext cx="3938357" cy="234716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93E6B040-0510-473C-A047-F7CE5F7C16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3425" y="2444582"/>
            <a:ext cx="1133954" cy="74987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AC40282E-A4B5-48B7-9EBC-7649C6AA4E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8758" y="2262101"/>
            <a:ext cx="1133954" cy="74987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68AE8A9-8A3F-4594-A4FE-F2FB146FCD0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27" y="1582967"/>
            <a:ext cx="4172734" cy="2347163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694" y="1482637"/>
            <a:ext cx="3994370" cy="2347163"/>
          </a:xfr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4047" y="4237112"/>
            <a:ext cx="3887777" cy="234716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48"/>
          <a:stretch/>
        </p:blipFill>
        <p:spPr>
          <a:xfrm>
            <a:off x="8831408" y="3011974"/>
            <a:ext cx="2826291" cy="3378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63625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1E588C4-7ED2-41FA-8263-F10AA8A90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68AE8A9-8A3F-4594-A4FE-F2FB146FCD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6946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Прямокутник: округлені кути 5">
            <a:extLst>
              <a:ext uri="{FF2B5EF4-FFF2-40B4-BE49-F238E27FC236}">
                <a16:creationId xmlns="" xmlns:a16="http://schemas.microsoft.com/office/drawing/2014/main" id="{00794D18-ED59-4A5B-97CF-E63B32FA6487}"/>
              </a:ext>
            </a:extLst>
          </p:cNvPr>
          <p:cNvSpPr/>
          <p:nvPr/>
        </p:nvSpPr>
        <p:spPr>
          <a:xfrm>
            <a:off x="1378634" y="223836"/>
            <a:ext cx="5422999" cy="914401"/>
          </a:xfrm>
          <a:prstGeom prst="roundRect">
            <a:avLst>
              <a:gd name="adj" fmla="val 16667"/>
            </a:avLst>
          </a:prstGeom>
          <a:solidFill>
            <a:srgbClr val="38540A">
              <a:lumMod val="25000"/>
              <a:lumOff val="75000"/>
            </a:srgbClr>
          </a:solidFill>
          <a:ln w="76200" cap="rnd" cmpd="sng" algn="ctr">
            <a:solidFill>
              <a:srgbClr val="537D0B">
                <a:lumMod val="60000"/>
                <a:lumOff val="40000"/>
              </a:srgbClr>
            </a:solidFill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36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Проектна діяльність</a:t>
            </a:r>
            <a:endParaRPr kumimoji="0" lang="uk-UA" sz="3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5271E7D0-D3C8-4231-95FD-A03487AE81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2972" y="4266871"/>
            <a:ext cx="3938357" cy="234716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F9AF1D8B-4B3F-4399-817C-9D3BE8C256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7312" y="5169483"/>
            <a:ext cx="1133954" cy="74987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678C61E9-B804-4CCA-8E3A-FE90C9F9F9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16602" y="24838"/>
            <a:ext cx="2724150" cy="2040069"/>
          </a:xfrm>
          <a:prstGeom prst="rect">
            <a:avLst/>
          </a:prstGeom>
        </p:spPr>
      </p:pic>
      <p:pic>
        <p:nvPicPr>
          <p:cNvPr id="1026" name="Picture 2" descr="C:\Users\User\Pictures\2021-02\IMG-19ec136ba4faeeb25618b5abb1c6cb3c-V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224" y="1557082"/>
            <a:ext cx="3491871" cy="46558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6623" y="1993929"/>
            <a:ext cx="3409412" cy="454588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87848">
            <a:off x="8722373" y="2236703"/>
            <a:ext cx="3045251" cy="406033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6051082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1E588C4-7ED2-41FA-8263-F10AA8A90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DC218B1F-FF01-43DE-A259-8FF8FB4FA5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68AE8A9-8A3F-4594-A4FE-F2FB146FCD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4B71D79-3A17-4219-81D5-912606458EF1}"/>
              </a:ext>
            </a:extLst>
          </p:cNvPr>
          <p:cNvSpPr txBox="1"/>
          <p:nvPr/>
        </p:nvSpPr>
        <p:spPr>
          <a:xfrm>
            <a:off x="684212" y="1673836"/>
            <a:ext cx="6517189" cy="34809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r>
              <a:rPr kumimoji="0" lang="uk-UA" sz="5400" b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ПОРТФОЛІО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r>
              <a:rPr lang="uk-UA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Batang" panose="02030600000101010101" pitchFamily="18" charset="-127"/>
              </a:rPr>
              <a:t>СКУБИ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Batang" panose="02030600000101010101" pitchFamily="18" charset="-127"/>
                <a:cs typeface="+mn-cs"/>
              </a:rPr>
              <a:t>  ОКСАНИ</a:t>
            </a:r>
            <a:r>
              <a:rPr kumimoji="0" lang="uk-UA" sz="3600" b="1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Batang" panose="02030600000101010101" pitchFamily="18" charset="-127"/>
                <a:cs typeface="+mn-cs"/>
              </a:rPr>
              <a:t>  ГРИГОРІВНИ</a:t>
            </a:r>
            <a:endParaRPr kumimoji="0" lang="uk-UA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  <a:ea typeface="Batang" panose="02030600000101010101" pitchFamily="18" charset="-127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r>
              <a:rPr kumimoji="0" lang="uk-UA" sz="3200" b="1" i="1" u="none" strike="noStrike" kern="1200" cap="none" spc="0" normalizeH="0" baseline="0" noProof="0" dirty="0">
                <a:ln>
                  <a:noFill/>
                </a:ln>
                <a:solidFill>
                  <a:srgbClr val="38540A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 Black" panose="020B0A04020102020204" pitchFamily="34" charset="0"/>
                <a:ea typeface="Batang" panose="02030600000101010101" pitchFamily="18" charset="-127"/>
                <a:cs typeface="+mn-cs"/>
              </a:rPr>
              <a:t>вчителя початкових класів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r>
              <a:rPr lang="uk-UA" sz="2800" b="1" dirty="0" err="1" smtClean="0">
                <a:solidFill>
                  <a:srgbClr val="38540A">
                    <a:lumMod val="90000"/>
                    <a:lumOff val="10000"/>
                  </a:srgbClr>
                </a:solidFill>
                <a:latin typeface="Century Gothic" panose="020B0502020202020204"/>
              </a:rPr>
              <a:t>Поздимирського</a:t>
            </a:r>
            <a:r>
              <a:rPr lang="uk-UA" sz="2800" b="1" dirty="0" smtClean="0">
                <a:solidFill>
                  <a:srgbClr val="38540A">
                    <a:lumMod val="90000"/>
                    <a:lumOff val="10000"/>
                  </a:srgbClr>
                </a:solidFill>
                <a:latin typeface="Century Gothic" panose="020B0502020202020204"/>
              </a:rPr>
              <a:t>  НВК</a:t>
            </a:r>
            <a:endParaRPr lang="uk-UA" dirty="0"/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7E285B9A-B206-4D19-A7DD-FC644B1AA1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74127"/>
            <a:ext cx="589665" cy="59229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EB4403D4-4700-4C80-8462-70F185C460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589665" y="5696370"/>
            <a:ext cx="591363" cy="59136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42425AA1-CE96-4E8F-AE52-035D50DC91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58548" y="13175"/>
            <a:ext cx="591363" cy="59136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658A2231-842C-48AC-A61D-A2EA54032B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37293" y="-8426"/>
            <a:ext cx="591363" cy="591363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5" t="13793" r="8753"/>
          <a:stretch/>
        </p:blipFill>
        <p:spPr bwMode="auto">
          <a:xfrm>
            <a:off x="7089732" y="410911"/>
            <a:ext cx="4271375" cy="3132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137046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1E588C4-7ED2-41FA-8263-F10AA8A90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DC218B1F-FF01-43DE-A259-8FF8FB4FA5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68AE8A9-8A3F-4594-A4FE-F2FB146FCD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7582"/>
          <a:stretch/>
        </p:blipFill>
        <p:spPr>
          <a:xfrm>
            <a:off x="0" y="0"/>
            <a:ext cx="12143148" cy="6857999"/>
          </a:xfrm>
          <a:prstGeom prst="rect">
            <a:avLst/>
          </a:prstGeom>
        </p:spPr>
      </p:pic>
      <p:sp>
        <p:nvSpPr>
          <p:cNvPr id="6" name="Прямокутник: округлені кути 5">
            <a:extLst>
              <a:ext uri="{FF2B5EF4-FFF2-40B4-BE49-F238E27FC236}">
                <a16:creationId xmlns="" xmlns:a16="http://schemas.microsoft.com/office/drawing/2014/main" id="{DC578DF9-65C7-4415-8A33-A4FAD547B525}"/>
              </a:ext>
            </a:extLst>
          </p:cNvPr>
          <p:cNvSpPr/>
          <p:nvPr/>
        </p:nvSpPr>
        <p:spPr>
          <a:xfrm>
            <a:off x="516678" y="193704"/>
            <a:ext cx="4164037" cy="1003299"/>
          </a:xfrm>
          <a:prstGeom prst="roundRect">
            <a:avLst>
              <a:gd name="adj" fmla="val 16667"/>
            </a:avLst>
          </a:prstGeom>
          <a:solidFill>
            <a:srgbClr val="38540A">
              <a:lumMod val="25000"/>
              <a:lumOff val="75000"/>
            </a:srgbClr>
          </a:solidFill>
          <a:ln w="76200" cap="rnd" cmpd="sng" algn="ctr">
            <a:solidFill>
              <a:srgbClr val="537D0B">
                <a:lumMod val="60000"/>
                <a:lumOff val="40000"/>
              </a:srgbClr>
            </a:solidFill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Екскурсії</a:t>
            </a:r>
            <a:endParaRPr kumimoji="0" lang="uk-UA" sz="3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FFDB220F-9373-4CA9-A7A0-EC593BE03C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613" y="1263206"/>
            <a:ext cx="3938357" cy="234716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32312168-9227-4A0B-85C7-6E1F106FD0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73" y="3872578"/>
            <a:ext cx="3938357" cy="234716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E7E32D73-4DCA-4CC6-8E90-5A724FFD01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4403" y="2340349"/>
            <a:ext cx="1133954" cy="74987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4BAE8A1E-D4C1-4452-96AA-1BD9E8F839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3302" y="2133093"/>
            <a:ext cx="1133954" cy="749873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1155A693-78E1-4BA3-A830-17F0D6FEFD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1728" y="4602639"/>
            <a:ext cx="1133954" cy="74987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03655A17-BB8B-45E6-AA3F-B0DA443D45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7640" y="73152"/>
            <a:ext cx="2619375" cy="1743075"/>
          </a:xfrm>
          <a:prstGeom prst="rect">
            <a:avLst/>
          </a:prstGeom>
        </p:spPr>
      </p:pic>
      <p:pic>
        <p:nvPicPr>
          <p:cNvPr id="4098" name="Picture 2" descr="C:\Users\User\Pictures\2021-06\IMG_20210603_11471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13" y="1353502"/>
            <a:ext cx="4554854" cy="2562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Pictures\2021-05\IMG_20210531_09371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49" y="3997476"/>
            <a:ext cx="4982908" cy="2802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Pictures\2021-01\IMG_20210126_130725_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7426" y="1142314"/>
            <a:ext cx="4695948" cy="2641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User\Pictures\2021-09\IMG_20210915_105439_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293" y="3866612"/>
            <a:ext cx="4832704" cy="2718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111736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1E588C4-7ED2-41FA-8263-F10AA8A90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15" name="Объект 1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68AE8A9-8A3F-4594-A4FE-F2FB146FCD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7346"/>
          <a:stretch/>
        </p:blipFill>
        <p:spPr>
          <a:xfrm>
            <a:off x="0" y="36460"/>
            <a:ext cx="12192000" cy="68579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Прямокутник: округлені кути 5">
            <a:extLst>
              <a:ext uri="{FF2B5EF4-FFF2-40B4-BE49-F238E27FC236}">
                <a16:creationId xmlns="" xmlns:a16="http://schemas.microsoft.com/office/drawing/2014/main" id="{C44DA901-50F2-4182-9172-A19CC3ED5F45}"/>
              </a:ext>
            </a:extLst>
          </p:cNvPr>
          <p:cNvSpPr/>
          <p:nvPr/>
        </p:nvSpPr>
        <p:spPr>
          <a:xfrm>
            <a:off x="2447778" y="230188"/>
            <a:ext cx="6105379" cy="914401"/>
          </a:xfrm>
          <a:prstGeom prst="roundRect">
            <a:avLst>
              <a:gd name="adj" fmla="val 16667"/>
            </a:avLst>
          </a:prstGeom>
          <a:solidFill>
            <a:srgbClr val="38540A">
              <a:lumMod val="25000"/>
              <a:lumOff val="75000"/>
            </a:srgbClr>
          </a:solidFill>
          <a:ln w="76200" cap="rnd" cmpd="sng" algn="ctr">
            <a:solidFill>
              <a:srgbClr val="537D0B">
                <a:lumMod val="60000"/>
                <a:lumOff val="40000"/>
              </a:srgbClr>
            </a:solidFill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Наші </a:t>
            </a:r>
            <a:r>
              <a:rPr lang="uk-UA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цікавинки</a:t>
            </a:r>
            <a:endParaRPr kumimoji="0" lang="uk-UA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592F3098-2FB6-44B8-BB61-1B6E30D885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38918" y="36460"/>
            <a:ext cx="1629763" cy="152439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C53F1489-3360-4EB5-8A3A-CF35C0C3E73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83649"/>
          <a:stretch/>
        </p:blipFill>
        <p:spPr>
          <a:xfrm>
            <a:off x="436391" y="5346998"/>
            <a:ext cx="6667500" cy="130002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846A7468-6135-4590-AA40-74CAEEBFC0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499" y="1511002"/>
            <a:ext cx="3938357" cy="234716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95B78A05-DF66-4FAE-91C3-EA301E1991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26821" y="2308486"/>
            <a:ext cx="3938357" cy="26925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6E10D7A6-2115-4D00-8FE6-1A403180D5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4143" y="2931090"/>
            <a:ext cx="3940078" cy="29221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30398156-CCFE-423B-87B4-EA96C9C871F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6737" b="39718"/>
          <a:stretch/>
        </p:blipFill>
        <p:spPr>
          <a:xfrm>
            <a:off x="5741234" y="3429000"/>
            <a:ext cx="1362658" cy="55345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646C949B-5474-4518-B890-69E3305F44E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43803" y="4182255"/>
            <a:ext cx="1256160" cy="65956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32317C09-2B7F-4220-AA56-D24A33EEB41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41478" y="2185800"/>
            <a:ext cx="1024217" cy="4511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99" y="1233673"/>
            <a:ext cx="3967619" cy="223178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4858" y="3028014"/>
            <a:ext cx="4035468" cy="22699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326" y="4515229"/>
            <a:ext cx="3957026" cy="222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21408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1E588C4-7ED2-41FA-8263-F10AA8A90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DC218B1F-FF01-43DE-A259-8FF8FB4FA5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68AE8A9-8A3F-4594-A4FE-F2FB146FCD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Прямокутник: округлені кути 5">
            <a:extLst>
              <a:ext uri="{FF2B5EF4-FFF2-40B4-BE49-F238E27FC236}">
                <a16:creationId xmlns="" xmlns:a16="http://schemas.microsoft.com/office/drawing/2014/main" id="{D3FE91C2-0C0F-4ECA-AC63-233C78CA49A2}"/>
              </a:ext>
            </a:extLst>
          </p:cNvPr>
          <p:cNvSpPr/>
          <p:nvPr/>
        </p:nvSpPr>
        <p:spPr>
          <a:xfrm>
            <a:off x="1012874" y="230188"/>
            <a:ext cx="6907237" cy="914401"/>
          </a:xfrm>
          <a:prstGeom prst="roundRect">
            <a:avLst>
              <a:gd name="adj" fmla="val 16667"/>
            </a:avLst>
          </a:prstGeom>
          <a:solidFill>
            <a:srgbClr val="38540A">
              <a:lumMod val="25000"/>
              <a:lumOff val="75000"/>
            </a:srgbClr>
          </a:solidFill>
          <a:ln w="76200" cap="rnd" cmpd="sng" algn="ctr">
            <a:solidFill>
              <a:srgbClr val="537D0B">
                <a:lumMod val="60000"/>
                <a:lumOff val="40000"/>
              </a:srgbClr>
            </a:solidFill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36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Інтерактивні технології</a:t>
            </a:r>
            <a:endParaRPr kumimoji="0" lang="uk-UA" sz="3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BA4346AC-99D1-4749-80E8-175B71DE0E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4049" y="1346854"/>
            <a:ext cx="1857170" cy="466819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EFF6B177-67B1-4BF2-8E13-6C6AE9AA5F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8620" y="1209678"/>
            <a:ext cx="1792379" cy="450533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E0FED13F-1F61-4AEC-B77F-1601F8ED4B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3407" y="1374777"/>
            <a:ext cx="2001279" cy="480218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DE8E15EB-BD30-47BC-A119-164C5A28A9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6065" y="1027906"/>
            <a:ext cx="2001278" cy="5030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24369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1E588C4-7ED2-41FA-8263-F10AA8A90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DC218B1F-FF01-43DE-A259-8FF8FB4FA5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68AE8A9-8A3F-4594-A4FE-F2FB146FCD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5A030C10-EB77-4125-8047-B7C3B5B7B8E2}"/>
              </a:ext>
            </a:extLst>
          </p:cNvPr>
          <p:cNvSpPr txBox="1"/>
          <p:nvPr/>
        </p:nvSpPr>
        <p:spPr>
          <a:xfrm rot="10800000" flipV="1">
            <a:off x="1266090" y="941415"/>
            <a:ext cx="61335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Times New Roman" pitchFamily="18" charset="0"/>
              </a:rPr>
              <a:t>«</a:t>
            </a:r>
            <a:r>
              <a:rPr kumimoji="0" lang="uk-UA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Те, що я чую, я забуваю.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AB470D2-A521-4867-937E-4E10AC236F0C}"/>
              </a:ext>
            </a:extLst>
          </p:cNvPr>
          <p:cNvSpPr txBox="1"/>
          <p:nvPr/>
        </p:nvSpPr>
        <p:spPr>
          <a:xfrm>
            <a:off x="1266092" y="1381448"/>
            <a:ext cx="7952519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Те, що я бачу, я пам’ятаю.</a:t>
            </a:r>
            <a:endParaRPr kumimoji="0" lang="ru-RU" sz="20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Якщо я чую, бачу,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обговорюю, й роблю, - </a:t>
            </a:r>
            <a:endParaRPr kumimoji="0" lang="ru-RU" sz="20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Я здобуваю знання і навички.</a:t>
            </a:r>
            <a:endParaRPr kumimoji="0" lang="ru-RU" sz="20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Якщо я передаю знання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і досвід іншим,</a:t>
            </a:r>
            <a:endParaRPr kumimoji="0" lang="ru-RU" sz="20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Я стаю майстром.»</a:t>
            </a:r>
            <a:endParaRPr kumimoji="0" lang="uk-UA" sz="4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40BD2A6A-33EB-4C9A-9721-88F9658E76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00018">
            <a:off x="5160580" y="3853830"/>
            <a:ext cx="1603387" cy="1876124"/>
          </a:xfrm>
          <a:prstGeom prst="rect">
            <a:avLst/>
          </a:prstGeom>
        </p:spPr>
      </p:pic>
      <p:sp>
        <p:nvSpPr>
          <p:cNvPr id="10" name="Прямокутник: округлені кути 9">
            <a:extLst>
              <a:ext uri="{FF2B5EF4-FFF2-40B4-BE49-F238E27FC236}">
                <a16:creationId xmlns="" xmlns:a16="http://schemas.microsoft.com/office/drawing/2014/main" id="{2BD1E8F6-A0F2-4E46-A7AA-A9E87EE8FD85}"/>
              </a:ext>
            </a:extLst>
          </p:cNvPr>
          <p:cNvSpPr/>
          <p:nvPr/>
        </p:nvSpPr>
        <p:spPr>
          <a:xfrm>
            <a:off x="374754" y="167480"/>
            <a:ext cx="8248741" cy="775055"/>
          </a:xfrm>
          <a:prstGeom prst="roundRect">
            <a:avLst/>
          </a:prstGeom>
          <a:solidFill>
            <a:srgbClr val="38540A">
              <a:lumMod val="25000"/>
              <a:lumOff val="75000"/>
            </a:srgbClr>
          </a:solidFill>
          <a:ln w="76200" cap="rnd" cmpd="sng" algn="ctr">
            <a:solidFill>
              <a:srgbClr val="537D0B">
                <a:lumMod val="60000"/>
                <a:lumOff val="40000"/>
              </a:srgbClr>
            </a:solidFill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36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Кредо інтерактивного навчання</a:t>
            </a:r>
            <a:endParaRPr kumimoji="0" lang="uk-UA" sz="3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26660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Google Shape;333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27"/>
          <p:cNvSpPr/>
          <p:nvPr/>
        </p:nvSpPr>
        <p:spPr>
          <a:xfrm>
            <a:off x="4015019" y="7542"/>
            <a:ext cx="2592388" cy="2376488"/>
          </a:xfrm>
          <a:prstGeom prst="ellipse">
            <a:avLst/>
          </a:prstGeom>
          <a:solidFill>
            <a:srgbClr val="CCFFCC"/>
          </a:solidFill>
          <a:ln w="3175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1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робота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1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в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1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парах</a:t>
            </a:r>
            <a:endParaRPr sz="2400" b="1" i="1" u="none" strike="noStrike" cap="non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35" name="Google Shape;335;p27"/>
          <p:cNvSpPr/>
          <p:nvPr/>
        </p:nvSpPr>
        <p:spPr>
          <a:xfrm>
            <a:off x="6489925" y="648925"/>
            <a:ext cx="2805900" cy="2376600"/>
          </a:xfrm>
          <a:prstGeom prst="ellipse">
            <a:avLst/>
          </a:prstGeom>
          <a:solidFill>
            <a:srgbClr val="CCFFCC"/>
          </a:solidFill>
          <a:ln w="3175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1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ротаційні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1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(змінні)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1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трійки</a:t>
            </a:r>
            <a:endParaRPr sz="2400" b="1" i="1" u="none" strike="noStrike" cap="non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36" name="Google Shape;336;p27"/>
          <p:cNvSpPr/>
          <p:nvPr/>
        </p:nvSpPr>
        <p:spPr>
          <a:xfrm>
            <a:off x="6489926" y="3025420"/>
            <a:ext cx="2592388" cy="2376488"/>
          </a:xfrm>
          <a:prstGeom prst="ellipse">
            <a:avLst/>
          </a:prstGeom>
          <a:solidFill>
            <a:srgbClr val="CCFFCC"/>
          </a:solidFill>
          <a:ln w="3175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1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2 – 4 –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1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усі разом</a:t>
            </a:r>
            <a:endParaRPr sz="2400" b="1" i="1" u="none" strike="noStrike" cap="non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37" name="Google Shape;337;p27"/>
          <p:cNvSpPr/>
          <p:nvPr/>
        </p:nvSpPr>
        <p:spPr>
          <a:xfrm>
            <a:off x="4103601" y="4427725"/>
            <a:ext cx="2881200" cy="2376600"/>
          </a:xfrm>
          <a:prstGeom prst="ellipse">
            <a:avLst/>
          </a:prstGeom>
          <a:solidFill>
            <a:srgbClr val="CCFFCC"/>
          </a:solidFill>
          <a:ln w="3175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1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“Карусель”</a:t>
            </a:r>
            <a:endParaRPr sz="2400" b="1" i="1" u="none" strike="noStrike" cap="non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38" name="Google Shape;338;p27"/>
          <p:cNvSpPr/>
          <p:nvPr/>
        </p:nvSpPr>
        <p:spPr>
          <a:xfrm>
            <a:off x="1700113" y="3285727"/>
            <a:ext cx="2592387" cy="2376488"/>
          </a:xfrm>
          <a:prstGeom prst="ellipse">
            <a:avLst/>
          </a:prstGeom>
          <a:solidFill>
            <a:srgbClr val="CCFFCC"/>
          </a:solidFill>
          <a:ln w="3175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1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робота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1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в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1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малих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1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групах</a:t>
            </a:r>
            <a:endParaRPr sz="2400" b="1" i="1" u="none" strike="noStrike" cap="non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39" name="Google Shape;339;p27"/>
          <p:cNvSpPr/>
          <p:nvPr/>
        </p:nvSpPr>
        <p:spPr>
          <a:xfrm>
            <a:off x="1628816" y="866577"/>
            <a:ext cx="2592388" cy="2376488"/>
          </a:xfrm>
          <a:prstGeom prst="ellipse">
            <a:avLst/>
          </a:prstGeom>
          <a:solidFill>
            <a:srgbClr val="CCFFCC"/>
          </a:solidFill>
          <a:ln w="3175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1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Акварі</a:t>
            </a:r>
            <a:r>
              <a:rPr lang="uk-UA" sz="2400" b="1" i="1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у</a:t>
            </a:r>
            <a:r>
              <a:rPr lang="uk-UA" sz="2400" b="1" i="1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м</a:t>
            </a:r>
            <a:endParaRPr sz="2400" b="1" i="1" u="none" strike="noStrike" cap="non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40" name="Google Shape;340;p27"/>
          <p:cNvSpPr/>
          <p:nvPr/>
        </p:nvSpPr>
        <p:spPr>
          <a:xfrm>
            <a:off x="4086448" y="2133601"/>
            <a:ext cx="2881312" cy="2519362"/>
          </a:xfrm>
          <a:prstGeom prst="ellipse">
            <a:avLst/>
          </a:prstGeom>
          <a:solidFill>
            <a:srgbClr val="00FF00"/>
          </a:solidFill>
          <a:ln w="3175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Інтерактивні</a:t>
            </a:r>
            <a:endParaRPr sz="2400" b="1" i="0" u="none" strike="noStrike" cap="non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методи</a:t>
            </a:r>
            <a:endParaRPr sz="2400" b="1" i="0" u="none" strike="noStrike" cap="non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кооперативного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навчання</a:t>
            </a:r>
            <a:r>
              <a:rPr lang="uk-UA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1" name="Google Shape;341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9811" y="4249507"/>
            <a:ext cx="1420491" cy="24751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6" name="Google Shape;346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7700" y="-4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28"/>
          <p:cNvSpPr/>
          <p:nvPr/>
        </p:nvSpPr>
        <p:spPr>
          <a:xfrm>
            <a:off x="3673949" y="0"/>
            <a:ext cx="2881200" cy="2376600"/>
          </a:xfrm>
          <a:prstGeom prst="ellipse">
            <a:avLst/>
          </a:prstGeom>
          <a:solidFill>
            <a:srgbClr val="FFFF99"/>
          </a:solidFill>
          <a:ln w="31750" cap="flat" cmpd="sng">
            <a:solidFill>
              <a:srgbClr val="FF6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1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“Мікрофон</a:t>
            </a:r>
            <a:endParaRPr sz="2400" b="1" i="1" u="none" strike="noStrike" cap="non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48" name="Google Shape;348;p28"/>
          <p:cNvSpPr/>
          <p:nvPr/>
        </p:nvSpPr>
        <p:spPr>
          <a:xfrm>
            <a:off x="6349200" y="552450"/>
            <a:ext cx="3067200" cy="2376600"/>
          </a:xfrm>
          <a:prstGeom prst="ellipse">
            <a:avLst/>
          </a:prstGeom>
          <a:solidFill>
            <a:srgbClr val="FFFF99"/>
          </a:solidFill>
          <a:ln w="31750" cap="flat" cmpd="sng">
            <a:solidFill>
              <a:srgbClr val="FF6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1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“Мозков</a:t>
            </a:r>
            <a:r>
              <a:rPr lang="uk-UA" sz="2400" b="1" i="1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и</a:t>
            </a:r>
            <a:r>
              <a:rPr lang="uk-UA" sz="2400" b="1" i="1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й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1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штурм”</a:t>
            </a:r>
            <a:endParaRPr sz="2400" b="1" i="1" u="none" strike="noStrike" cap="non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49" name="Google Shape;349;p28"/>
          <p:cNvSpPr/>
          <p:nvPr/>
        </p:nvSpPr>
        <p:spPr>
          <a:xfrm>
            <a:off x="6555350" y="2779300"/>
            <a:ext cx="3067200" cy="2376600"/>
          </a:xfrm>
          <a:prstGeom prst="ellipse">
            <a:avLst/>
          </a:prstGeom>
          <a:solidFill>
            <a:srgbClr val="FFFF99"/>
          </a:solidFill>
          <a:ln w="31750" cap="flat" cmpd="sng">
            <a:solidFill>
              <a:srgbClr val="FF6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1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“Навчаючи -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1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вчуся”</a:t>
            </a:r>
            <a:endParaRPr sz="2400" b="1" i="1" u="none" strike="noStrike" cap="non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50" name="Google Shape;350;p28"/>
          <p:cNvSpPr/>
          <p:nvPr/>
        </p:nvSpPr>
        <p:spPr>
          <a:xfrm>
            <a:off x="4598195" y="4460852"/>
            <a:ext cx="2592387" cy="2376487"/>
          </a:xfrm>
          <a:prstGeom prst="ellipse">
            <a:avLst/>
          </a:prstGeom>
          <a:solidFill>
            <a:srgbClr val="FFFF99"/>
          </a:solidFill>
          <a:ln w="31750" cap="flat" cmpd="sng">
            <a:solidFill>
              <a:srgbClr val="FF6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1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“Ажурна пилка”</a:t>
            </a:r>
            <a:endParaRPr sz="2400" b="1" i="1" u="none" strike="noStrike" cap="non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51" name="Google Shape;351;p28"/>
          <p:cNvSpPr/>
          <p:nvPr/>
        </p:nvSpPr>
        <p:spPr>
          <a:xfrm>
            <a:off x="2189163" y="3717925"/>
            <a:ext cx="2592388" cy="2376488"/>
          </a:xfrm>
          <a:prstGeom prst="ellipse">
            <a:avLst/>
          </a:prstGeom>
          <a:solidFill>
            <a:srgbClr val="FFFF99"/>
          </a:solidFill>
          <a:ln w="31750" cap="flat" cmpd="sng">
            <a:solidFill>
              <a:srgbClr val="FF6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1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“Незакінченні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1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речення”</a:t>
            </a:r>
            <a:endParaRPr sz="2400" b="1" i="1" u="none" strike="noStrike" cap="non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52" name="Google Shape;352;p28"/>
          <p:cNvSpPr/>
          <p:nvPr/>
        </p:nvSpPr>
        <p:spPr>
          <a:xfrm>
            <a:off x="1773800" y="1341438"/>
            <a:ext cx="2592388" cy="2376487"/>
          </a:xfrm>
          <a:prstGeom prst="ellipse">
            <a:avLst/>
          </a:prstGeom>
          <a:solidFill>
            <a:srgbClr val="FFFF99"/>
          </a:solidFill>
          <a:ln w="31750" cap="flat" cmpd="sng">
            <a:solidFill>
              <a:srgbClr val="FF6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1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“Дерево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1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рішень”</a:t>
            </a:r>
            <a:endParaRPr sz="2400" b="1" i="1" u="none" strike="noStrike" cap="non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53" name="Google Shape;353;p28"/>
          <p:cNvSpPr/>
          <p:nvPr/>
        </p:nvSpPr>
        <p:spPr>
          <a:xfrm>
            <a:off x="4087295" y="2128837"/>
            <a:ext cx="3067200" cy="2519363"/>
          </a:xfrm>
          <a:prstGeom prst="ellipse">
            <a:avLst/>
          </a:prstGeom>
          <a:solidFill>
            <a:srgbClr val="FFCC00"/>
          </a:solidFill>
          <a:ln w="31750" cap="flat" cmpd="sng">
            <a:solidFill>
              <a:srgbClr val="FF6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0" u="none" strike="noStrike" cap="none" dirty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інтерактивні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0" u="none" strike="noStrike" cap="none" dirty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методи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0" u="none" strike="noStrike" cap="none" dirty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колективно-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0" u="none" strike="noStrike" cap="none" dirty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групового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0" u="none" strike="noStrike" cap="none" dirty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навчання</a:t>
            </a:r>
            <a:r>
              <a:rPr lang="uk-UA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4" name="Google Shape;354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445" y="4356052"/>
            <a:ext cx="1420491" cy="24812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" name="Google Shape;359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29"/>
          <p:cNvSpPr/>
          <p:nvPr/>
        </p:nvSpPr>
        <p:spPr>
          <a:xfrm>
            <a:off x="3469799" y="569840"/>
            <a:ext cx="2881313" cy="2519363"/>
          </a:xfrm>
          <a:prstGeom prst="ellipse">
            <a:avLst/>
          </a:prstGeom>
          <a:solidFill>
            <a:srgbClr val="CCCCFF"/>
          </a:solidFill>
          <a:ln w="31750" cap="flat" cmpd="sng">
            <a:solidFill>
              <a:srgbClr val="0099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симуляції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(імітаційні ігри)</a:t>
            </a:r>
            <a:r>
              <a:rPr lang="uk-UA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29"/>
          <p:cNvSpPr/>
          <p:nvPr/>
        </p:nvSpPr>
        <p:spPr>
          <a:xfrm>
            <a:off x="6351112" y="1637960"/>
            <a:ext cx="2881313" cy="2519362"/>
          </a:xfrm>
          <a:prstGeom prst="ellipse">
            <a:avLst/>
          </a:prstGeom>
          <a:solidFill>
            <a:srgbClr val="CCCCFF"/>
          </a:solidFill>
          <a:ln w="31750" cap="flat" cmpd="sng">
            <a:solidFill>
              <a:srgbClr val="0099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рольові ігри</a:t>
            </a:r>
            <a:r>
              <a:rPr lang="uk-UA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29"/>
          <p:cNvSpPr/>
          <p:nvPr/>
        </p:nvSpPr>
        <p:spPr>
          <a:xfrm>
            <a:off x="1350644" y="2454238"/>
            <a:ext cx="2881313" cy="2519363"/>
          </a:xfrm>
          <a:prstGeom prst="ellipse">
            <a:avLst/>
          </a:prstGeom>
          <a:solidFill>
            <a:srgbClr val="CCCCFF"/>
          </a:solidFill>
          <a:ln w="31750" cap="flat" cmpd="sng">
            <a:solidFill>
              <a:srgbClr val="0099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драматизації</a:t>
            </a:r>
            <a:r>
              <a:rPr lang="uk-UA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p29"/>
          <p:cNvSpPr/>
          <p:nvPr/>
        </p:nvSpPr>
        <p:spPr>
          <a:xfrm>
            <a:off x="4072412" y="3089203"/>
            <a:ext cx="2881313" cy="2519363"/>
          </a:xfrm>
          <a:prstGeom prst="ellipse">
            <a:avLst/>
          </a:prstGeom>
          <a:solidFill>
            <a:srgbClr val="66CCFF"/>
          </a:solidFill>
          <a:ln w="31750" cap="flat" cmpd="sng">
            <a:solidFill>
              <a:srgbClr val="0099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інтерактивні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методи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ситуативного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моделювання</a:t>
            </a:r>
            <a:r>
              <a:rPr lang="uk-UA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4" name="Google Shape;364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593" y="4376712"/>
            <a:ext cx="1420491" cy="24812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" name="Google Shape;369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30"/>
          <p:cNvSpPr/>
          <p:nvPr/>
        </p:nvSpPr>
        <p:spPr>
          <a:xfrm>
            <a:off x="3156783" y="41421"/>
            <a:ext cx="2881312" cy="2519363"/>
          </a:xfrm>
          <a:prstGeom prst="ellipse">
            <a:avLst/>
          </a:prstGeom>
          <a:solidFill>
            <a:srgbClr val="FFCCCC"/>
          </a:solidFill>
          <a:ln w="31750" cap="flat" cmpd="sng">
            <a:solidFill>
              <a:srgbClr val="FF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Метод “Прес”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p30"/>
          <p:cNvSpPr/>
          <p:nvPr/>
        </p:nvSpPr>
        <p:spPr>
          <a:xfrm>
            <a:off x="5712254" y="355724"/>
            <a:ext cx="2881312" cy="2519363"/>
          </a:xfrm>
          <a:prstGeom prst="ellipse">
            <a:avLst/>
          </a:prstGeom>
          <a:solidFill>
            <a:srgbClr val="FFCCCC"/>
          </a:solidFill>
          <a:ln w="31750" cap="flat" cmpd="sng">
            <a:solidFill>
              <a:srgbClr val="FF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“Обери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позицію”</a:t>
            </a:r>
            <a:r>
              <a:rPr lang="uk-UA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p30"/>
          <p:cNvSpPr/>
          <p:nvPr/>
        </p:nvSpPr>
        <p:spPr>
          <a:xfrm>
            <a:off x="6152059" y="2533752"/>
            <a:ext cx="2881312" cy="2519363"/>
          </a:xfrm>
          <a:prstGeom prst="ellipse">
            <a:avLst/>
          </a:prstGeom>
          <a:solidFill>
            <a:srgbClr val="FFCCCC"/>
          </a:solidFill>
          <a:ln w="31750" cap="flat" cmpd="sng">
            <a:solidFill>
              <a:srgbClr val="FF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“Зміни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позицію”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30"/>
          <p:cNvSpPr/>
          <p:nvPr/>
        </p:nvSpPr>
        <p:spPr>
          <a:xfrm>
            <a:off x="4271597" y="4297217"/>
            <a:ext cx="2881313" cy="2519362"/>
          </a:xfrm>
          <a:prstGeom prst="ellipse">
            <a:avLst/>
          </a:prstGeom>
          <a:solidFill>
            <a:srgbClr val="FFCCCC"/>
          </a:solidFill>
          <a:ln w="31750" cap="flat" cmpd="sng">
            <a:solidFill>
              <a:srgbClr val="FF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“Безперервна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шкала думок”</a:t>
            </a:r>
            <a:r>
              <a:rPr lang="uk-UA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30"/>
          <p:cNvSpPr/>
          <p:nvPr/>
        </p:nvSpPr>
        <p:spPr>
          <a:xfrm>
            <a:off x="1522896" y="3495621"/>
            <a:ext cx="2881312" cy="2519362"/>
          </a:xfrm>
          <a:prstGeom prst="ellipse">
            <a:avLst/>
          </a:prstGeom>
          <a:solidFill>
            <a:srgbClr val="FFCCCC"/>
          </a:solidFill>
          <a:ln w="31750" cap="flat" cmpd="sng">
            <a:solidFill>
              <a:srgbClr val="FF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телевізійне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ток-шоу</a:t>
            </a:r>
            <a:r>
              <a:rPr lang="uk-UA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30"/>
          <p:cNvSpPr/>
          <p:nvPr/>
        </p:nvSpPr>
        <p:spPr>
          <a:xfrm>
            <a:off x="1057650" y="1301102"/>
            <a:ext cx="2881313" cy="2519362"/>
          </a:xfrm>
          <a:prstGeom prst="ellipse">
            <a:avLst/>
          </a:prstGeom>
          <a:solidFill>
            <a:srgbClr val="FFCCCC"/>
          </a:solidFill>
          <a:ln w="31750" cap="flat" cmpd="sng">
            <a:solidFill>
              <a:srgbClr val="FF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дебати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30"/>
          <p:cNvSpPr/>
          <p:nvPr/>
        </p:nvSpPr>
        <p:spPr>
          <a:xfrm>
            <a:off x="3771173" y="2283008"/>
            <a:ext cx="2881312" cy="2519362"/>
          </a:xfrm>
          <a:prstGeom prst="ellipse">
            <a:avLst/>
          </a:prstGeom>
          <a:solidFill>
            <a:srgbClr val="FF99FF"/>
          </a:solidFill>
          <a:ln w="31750" cap="flat" cmpd="sng">
            <a:solidFill>
              <a:srgbClr val="CC00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інтерактивні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методи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«Опрацювання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дискусійних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питань»</a:t>
            </a:r>
            <a:r>
              <a:rPr lang="uk-UA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1E588C4-7ED2-41FA-8263-F10AA8A90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DC218B1F-FF01-43DE-A259-8FF8FB4FA5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68AE8A9-8A3F-4594-A4FE-F2FB146FCD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F801BB67-A1EC-4EA5-995C-9984381A5C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1156" b="66423"/>
          <a:stretch/>
        </p:blipFill>
        <p:spPr>
          <a:xfrm>
            <a:off x="0" y="4695845"/>
            <a:ext cx="3069764" cy="216215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3FD77E3E-3C8B-4AE7-B01C-2D6D6921DE60}"/>
              </a:ext>
            </a:extLst>
          </p:cNvPr>
          <p:cNvSpPr txBox="1"/>
          <p:nvPr/>
        </p:nvSpPr>
        <p:spPr>
          <a:xfrm>
            <a:off x="673768" y="365124"/>
            <a:ext cx="850933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uk-UA" alt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Bookman Old Style" panose="02050604050505020204" pitchFamily="18" charset="0"/>
                <a:ea typeface="+mj-ea"/>
                <a:cs typeface="Arial" panose="020B0604020202020204" pitchFamily="34" charset="0"/>
              </a:rPr>
              <a:t>Позитивні результати  використання інноваційних  технологій</a:t>
            </a:r>
            <a:endParaRPr lang="uk-UA" dirty="0"/>
          </a:p>
        </p:txBody>
      </p:sp>
      <p:sp>
        <p:nvSpPr>
          <p:cNvPr id="13" name="Місце для вмісту 2">
            <a:extLst>
              <a:ext uri="{FF2B5EF4-FFF2-40B4-BE49-F238E27FC236}">
                <a16:creationId xmlns="" xmlns:a16="http://schemas.microsoft.com/office/drawing/2014/main" id="{5F722533-5E5B-42E6-8808-685A01F1CF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979" y="2160588"/>
            <a:ext cx="9264316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90C226"/>
              </a:buClr>
              <a:buSzPct val="80000"/>
              <a:buFont typeface="Wingdings 3" panose="05040102010807070707" pitchFamily="18" charset="2"/>
              <a:buChar char=""/>
              <a:tabLst/>
              <a:defRPr/>
            </a:pPr>
            <a:r>
              <a:rPr kumimoji="0" lang="uk-UA" altLang="uk-UA" sz="2400" b="1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підвищилася мотивація, пізнавальний інтерес учнів до навчання та рівень навчальних досягнень</a:t>
            </a: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90C226"/>
              </a:buClr>
              <a:buSzPct val="80000"/>
              <a:buFont typeface="Wingdings 3" panose="05040102010807070707" pitchFamily="18" charset="2"/>
              <a:buChar char=""/>
              <a:tabLst/>
              <a:defRPr/>
            </a:pPr>
            <a:r>
              <a:rPr kumimoji="0" lang="uk-UA" altLang="uk-UA" sz="2400" b="1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підвищився рівень сформованості комунікативних навичок учнів</a:t>
            </a: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90C226"/>
              </a:buClr>
              <a:buSzPct val="80000"/>
              <a:buFont typeface="Wingdings 3" panose="05040102010807070707" pitchFamily="18" charset="2"/>
              <a:buChar char=""/>
              <a:tabLst/>
              <a:defRPr/>
            </a:pPr>
            <a:r>
              <a:rPr kumimoji="0" lang="uk-UA" altLang="uk-UA" sz="2400" b="1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збільшилась кількість дітей, здатних до самостійної роботи на рівнях конструктивної та творчої діяльності</a:t>
            </a: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90C226"/>
              </a:buClr>
              <a:buSzPct val="80000"/>
              <a:buFont typeface="Wingdings 3" panose="05040102010807070707" pitchFamily="18" charset="2"/>
              <a:buChar char=""/>
              <a:tabLst/>
              <a:defRPr/>
            </a:pPr>
            <a:endParaRPr kumimoji="0" lang="uk-UA" altLang="uk-UA" sz="18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93540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1E588C4-7ED2-41FA-8263-F10AA8A90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DC218B1F-FF01-43DE-A259-8FF8FB4FA5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68AE8A9-8A3F-4594-A4FE-F2FB146FCD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5F8D3230-7767-4DCF-A3BA-21C6E1783660}"/>
              </a:ext>
            </a:extLst>
          </p:cNvPr>
          <p:cNvSpPr txBox="1"/>
          <p:nvPr/>
        </p:nvSpPr>
        <p:spPr>
          <a:xfrm>
            <a:off x="685800" y="1246436"/>
            <a:ext cx="1081638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altLang="uk-UA" sz="2400" b="1" dirty="0">
                <a:solidFill>
                  <a:schemeClr val="tx1"/>
                </a:solidFill>
              </a:rPr>
              <a:t>     Виховна робота з класом має не менше значення, ніж навчальна діяльність. Діти з великим задоволенням приймають участь у позакласних виховних заходах, проявляючи зацікавленість та активність при цьому</a:t>
            </a:r>
            <a:endParaRPr lang="uk-UA" sz="2400" dirty="0"/>
          </a:p>
        </p:txBody>
      </p:sp>
      <p:sp>
        <p:nvSpPr>
          <p:cNvPr id="11" name="Прямокутник: округлені кути 10">
            <a:extLst>
              <a:ext uri="{FF2B5EF4-FFF2-40B4-BE49-F238E27FC236}">
                <a16:creationId xmlns="" xmlns:a16="http://schemas.microsoft.com/office/drawing/2014/main" id="{90898422-A95D-46BB-8BB7-58FEEB5DF927}"/>
              </a:ext>
            </a:extLst>
          </p:cNvPr>
          <p:cNvSpPr/>
          <p:nvPr/>
        </p:nvSpPr>
        <p:spPr>
          <a:xfrm>
            <a:off x="2225843" y="235690"/>
            <a:ext cx="4920916" cy="775055"/>
          </a:xfrm>
          <a:prstGeom prst="roundRect">
            <a:avLst/>
          </a:prstGeom>
          <a:solidFill>
            <a:srgbClr val="38540A">
              <a:lumMod val="25000"/>
              <a:lumOff val="75000"/>
            </a:srgbClr>
          </a:solidFill>
          <a:ln w="76200" cap="rnd" cmpd="sng" algn="ctr">
            <a:solidFill>
              <a:srgbClr val="537D0B">
                <a:lumMod val="60000"/>
                <a:lumOff val="40000"/>
              </a:srgbClr>
            </a:solidFill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3600" b="1" kern="0" noProof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Виховна робота</a:t>
            </a:r>
            <a:endParaRPr kumimoji="0" lang="uk-UA" sz="3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09F407A3-513F-4BB2-BCF4-4E119BBD40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7171" y="2444192"/>
            <a:ext cx="2435309" cy="116799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D82CFCE6-C82F-4AB0-AF6B-EEC0DFC37D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776" y="4128052"/>
            <a:ext cx="2188995" cy="101631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D9AB8C9E-5371-4C62-9A5C-988EAF31FE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43914" y="2494713"/>
            <a:ext cx="2435309" cy="128606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34D13622-EEFF-47B2-BEC9-10A9FE9A6A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90228" y="4402082"/>
            <a:ext cx="2188995" cy="1440506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83994EB0-8F9B-408C-8E5A-C13B0571A7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1457" y="5595201"/>
            <a:ext cx="2750318" cy="1200329"/>
          </a:xfrm>
          <a:prstGeom prst="rect">
            <a:avLst/>
          </a:prstGeom>
        </p:spPr>
      </p:pic>
      <p:sp>
        <p:nvSpPr>
          <p:cNvPr id="18" name="Зірка: 7-кутна 17">
            <a:extLst>
              <a:ext uri="{FF2B5EF4-FFF2-40B4-BE49-F238E27FC236}">
                <a16:creationId xmlns="" xmlns:a16="http://schemas.microsoft.com/office/drawing/2014/main" id="{7E9B83B3-73CD-4FF7-9D8D-85253BE4674F}"/>
              </a:ext>
            </a:extLst>
          </p:cNvPr>
          <p:cNvSpPr/>
          <p:nvPr/>
        </p:nvSpPr>
        <p:spPr>
          <a:xfrm>
            <a:off x="2749677" y="2937124"/>
            <a:ext cx="3494712" cy="2598660"/>
          </a:xfrm>
          <a:prstGeom prst="star7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srgbClr val="00B050"/>
              </a:solidFill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96BC1C98-12D1-47DE-81F3-96F93B4A86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16685" y="3483765"/>
            <a:ext cx="2828789" cy="1304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22172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1E588C4-7ED2-41FA-8263-F10AA8A90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DC218B1F-FF01-43DE-A259-8FF8FB4FA5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68AE8A9-8A3F-4594-A4FE-F2FB146FCD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BCA30BF0-A950-4A9A-88EE-CCCCA4810A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81077"/>
            <a:ext cx="2560542" cy="1639966"/>
          </a:xfrm>
          <a:prstGeom prst="rect">
            <a:avLst/>
          </a:prstGeom>
        </p:spPr>
      </p:pic>
      <p:sp>
        <p:nvSpPr>
          <p:cNvPr id="9" name="Прямокутник: округлені кути 8">
            <a:extLst>
              <a:ext uri="{FF2B5EF4-FFF2-40B4-BE49-F238E27FC236}">
                <a16:creationId xmlns="" xmlns:a16="http://schemas.microsoft.com/office/drawing/2014/main" id="{BE91460C-919E-4D22-83B3-22E323B2F453}"/>
              </a:ext>
            </a:extLst>
          </p:cNvPr>
          <p:cNvSpPr/>
          <p:nvPr/>
        </p:nvSpPr>
        <p:spPr>
          <a:xfrm>
            <a:off x="374754" y="167480"/>
            <a:ext cx="8248741" cy="775055"/>
          </a:xfrm>
          <a:prstGeom prst="roundRect">
            <a:avLst/>
          </a:prstGeom>
          <a:solidFill>
            <a:srgbClr val="38540A">
              <a:lumMod val="25000"/>
              <a:lumOff val="75000"/>
            </a:srgbClr>
          </a:solidFill>
          <a:ln w="76200" cap="rnd" cmpd="sng" algn="ctr">
            <a:solidFill>
              <a:srgbClr val="537D0B">
                <a:lumMod val="60000"/>
                <a:lumOff val="40000"/>
              </a:srgbClr>
            </a:solidFill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3600" b="1" kern="0" noProof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Мета  створення портфоліо</a:t>
            </a:r>
            <a:endParaRPr kumimoji="0" lang="uk-UA" sz="3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Місце для вмісту 2">
            <a:extLst>
              <a:ext uri="{FF2B5EF4-FFF2-40B4-BE49-F238E27FC236}">
                <a16:creationId xmlns="" xmlns:a16="http://schemas.microsoft.com/office/drawing/2014/main" id="{12F94009-61B7-4D78-88B7-FCEF3045E83A}"/>
              </a:ext>
            </a:extLst>
          </p:cNvPr>
          <p:cNvSpPr txBox="1">
            <a:spLocks noChangeArrowheads="1"/>
          </p:cNvSpPr>
          <p:nvPr/>
        </p:nvSpPr>
        <p:spPr>
          <a:xfrm>
            <a:off x="1022684" y="1412875"/>
            <a:ext cx="7976937" cy="41216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5600" algn="just">
              <a:spcBef>
                <a:spcPts val="100"/>
              </a:spcBef>
              <a:buFont typeface="Wingdings" panose="05000000000000000000" pitchFamily="2" charset="2"/>
              <a:buChar char=""/>
              <a:tabLst>
                <a:tab pos="355600" algn="l"/>
              </a:tabLst>
            </a:pPr>
            <a:r>
              <a:rPr lang="uk-UA" altLang="uk-UA" sz="3200" b="1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узагальнення  успіхів  та досягнень;</a:t>
            </a:r>
          </a:p>
          <a:p>
            <a:pPr marL="355600" algn="just">
              <a:spcBef>
                <a:spcPts val="100"/>
              </a:spcBef>
              <a:buFont typeface="Wingdings" panose="05000000000000000000" pitchFamily="2" charset="2"/>
              <a:buChar char=""/>
              <a:tabLst>
                <a:tab pos="355600" algn="l"/>
              </a:tabLst>
            </a:pPr>
            <a:endParaRPr lang="uk-UA" alt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algn="just">
              <a:buFont typeface="Wingdings" panose="05000000000000000000" pitchFamily="2" charset="2"/>
              <a:buChar char=""/>
              <a:tabLst>
                <a:tab pos="355600" algn="l"/>
              </a:tabLst>
            </a:pPr>
            <a:r>
              <a:rPr lang="uk-UA" altLang="uk-UA" sz="3200" b="1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чітке визначення напрямів  розвитку задля полегшення  самоосвіти;</a:t>
            </a:r>
          </a:p>
          <a:p>
            <a:pPr marL="127000" indent="0" algn="just">
              <a:buNone/>
              <a:tabLst>
                <a:tab pos="355600" algn="l"/>
              </a:tabLst>
            </a:pPr>
            <a:endParaRPr lang="uk-UA" alt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algn="just">
              <a:buFont typeface="Wingdings" panose="05000000000000000000" pitchFamily="2" charset="2"/>
              <a:buChar char=""/>
              <a:tabLst>
                <a:tab pos="355600" algn="l"/>
              </a:tabLst>
            </a:pPr>
            <a:r>
              <a:rPr lang="uk-UA" altLang="uk-UA" sz="3200" b="1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самоаналіз та самооцінка  професійних умінь.</a:t>
            </a:r>
            <a:endParaRPr lang="uk-UA" alt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>
              <a:tabLst>
                <a:tab pos="355600" algn="l"/>
              </a:tabLst>
            </a:pPr>
            <a:endParaRPr lang="uk-UA" altLang="uk-UA" dirty="0"/>
          </a:p>
        </p:txBody>
      </p:sp>
    </p:spTree>
    <p:extLst>
      <p:ext uri="{BB962C8B-B14F-4D97-AF65-F5344CB8AC3E}">
        <p14:creationId xmlns:p14="http://schemas.microsoft.com/office/powerpoint/2010/main" val="425037376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1E588C4-7ED2-41FA-8263-F10AA8A90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5F8D3230-7767-4DCF-A3BA-21C6E1783660}"/>
              </a:ext>
            </a:extLst>
          </p:cNvPr>
          <p:cNvSpPr txBox="1"/>
          <p:nvPr/>
        </p:nvSpPr>
        <p:spPr>
          <a:xfrm>
            <a:off x="685800" y="1246436"/>
            <a:ext cx="1081638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altLang="uk-UA" sz="2400" b="1" dirty="0">
                <a:solidFill>
                  <a:schemeClr val="tx1"/>
                </a:solidFill>
              </a:rPr>
              <a:t>     </a:t>
            </a:r>
            <a:endParaRPr lang="uk-UA" sz="2400" dirty="0"/>
          </a:p>
        </p:txBody>
      </p:sp>
      <p:sp>
        <p:nvSpPr>
          <p:cNvPr id="11" name="Прямокутник: округлені кути 10">
            <a:extLst>
              <a:ext uri="{FF2B5EF4-FFF2-40B4-BE49-F238E27FC236}">
                <a16:creationId xmlns="" xmlns:a16="http://schemas.microsoft.com/office/drawing/2014/main" id="{90898422-A95D-46BB-8BB7-58FEEB5DF927}"/>
              </a:ext>
            </a:extLst>
          </p:cNvPr>
          <p:cNvSpPr/>
          <p:nvPr/>
        </p:nvSpPr>
        <p:spPr>
          <a:xfrm>
            <a:off x="1041473" y="443245"/>
            <a:ext cx="4920916" cy="775055"/>
          </a:xfrm>
          <a:prstGeom prst="roundRect">
            <a:avLst/>
          </a:prstGeom>
          <a:solidFill>
            <a:srgbClr val="38540A">
              <a:lumMod val="25000"/>
              <a:lumOff val="75000"/>
            </a:srgbClr>
          </a:solidFill>
          <a:ln w="76200" cap="rnd" cmpd="sng" algn="ctr">
            <a:solidFill>
              <a:srgbClr val="537D0B">
                <a:lumMod val="60000"/>
                <a:lumOff val="40000"/>
              </a:srgbClr>
            </a:solidFill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3600" b="1" kern="0" noProof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Наші свята </a:t>
            </a:r>
            <a:endParaRPr kumimoji="0" lang="uk-UA" sz="3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="" xmlns:a16="http://schemas.microsoft.com/office/drawing/2014/main" id="{4C72D548-AA29-4309-AC17-CF1DCB45D9F9}"/>
              </a:ext>
            </a:extLst>
          </p:cNvPr>
          <p:cNvSpPr/>
          <p:nvPr/>
        </p:nvSpPr>
        <p:spPr>
          <a:xfrm>
            <a:off x="1058780" y="4107204"/>
            <a:ext cx="5642810" cy="25151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44956BA1-0BFE-4A1E-A670-9C1D829118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9276" y="4858300"/>
            <a:ext cx="1133954" cy="74987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95BBE452-AFA6-488F-A547-5B8907743D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9306" y="2039934"/>
            <a:ext cx="1133954" cy="749873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BF66C449-2841-41FB-BFD3-0506E344E1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5173" y="2009769"/>
            <a:ext cx="1133954" cy="74987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780" y="1352632"/>
            <a:ext cx="4040714" cy="236599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389" y="1207049"/>
            <a:ext cx="4316092" cy="265715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125" y="4107204"/>
            <a:ext cx="4534255" cy="2550519"/>
          </a:xfrm>
          <a:prstGeom prst="rect">
            <a:avLst/>
          </a:prstGeom>
        </p:spPr>
      </p:pic>
      <p:pic>
        <p:nvPicPr>
          <p:cNvPr id="2050" name="Picture 2" descr="C:\Users\User\Pictures\2021-05\IMG_20210520_121334.jpg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4284" y="4107203"/>
            <a:ext cx="4534258" cy="255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687242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427" name="Google Shape;427;p3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428" name="Google Shape;428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29" name="Google Shape;429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6254" y="2817391"/>
            <a:ext cx="6480610" cy="37554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" name="Google Shape;430;p3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330" y="1812519"/>
            <a:ext cx="9601200" cy="748960"/>
          </a:xfrm>
          <a:prstGeom prst="rect">
            <a:avLst/>
          </a:prstGeom>
          <a:noFill/>
          <a:ln>
            <a:noFill/>
          </a:ln>
        </p:spPr>
      </p:pic>
      <p:sp>
        <p:nvSpPr>
          <p:cNvPr id="431" name="Google Shape;431;p34"/>
          <p:cNvSpPr/>
          <p:nvPr/>
        </p:nvSpPr>
        <p:spPr>
          <a:xfrm>
            <a:off x="1155032" y="235690"/>
            <a:ext cx="5509719" cy="775055"/>
          </a:xfrm>
          <a:prstGeom prst="roundRect">
            <a:avLst>
              <a:gd name="adj" fmla="val 16667"/>
            </a:avLst>
          </a:prstGeom>
          <a:solidFill>
            <a:srgbClr val="D6F59F"/>
          </a:solidFill>
          <a:ln w="76200" cap="rnd" cmpd="sng">
            <a:solidFill>
              <a:srgbClr val="A6EE2E"/>
            </a:solidFill>
            <a:prstDash val="solid"/>
            <a:round/>
            <a:headEnd type="none" w="sm" len="sm"/>
            <a:tailEnd type="none" w="sm" len="sm"/>
          </a:ln>
          <a:effectLst>
            <a:outerShdw blurRad="107950" dist="12700" dir="5400000" algn="ctr">
              <a:srgbClr val="000000"/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600"/>
              <a:buFont typeface="Arial"/>
              <a:buNone/>
            </a:pPr>
            <a:r>
              <a:rPr lang="uk-UA" sz="36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Робота з батьками </a:t>
            </a:r>
            <a:endParaRPr sz="3600" b="1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2" name="Google Shape;432;p34"/>
          <p:cNvPicPr preferRelativeResize="0"/>
          <p:nvPr/>
        </p:nvPicPr>
        <p:blipFill rotWithShape="1">
          <a:blip r:embed="rId6">
            <a:alphaModFix/>
          </a:blip>
          <a:srcRect l="23644" t="43506" r="23560" b="5674"/>
          <a:stretch/>
        </p:blipFill>
        <p:spPr>
          <a:xfrm>
            <a:off x="7910762" y="113923"/>
            <a:ext cx="2574759" cy="18587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438" name="Google Shape;438;p3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439" name="Google Shape;439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5240" y="-18659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440" name="Google Shape;440;p35"/>
          <p:cNvSpPr/>
          <p:nvPr/>
        </p:nvSpPr>
        <p:spPr>
          <a:xfrm>
            <a:off x="1155032" y="235690"/>
            <a:ext cx="6761747" cy="582457"/>
          </a:xfrm>
          <a:prstGeom prst="roundRect">
            <a:avLst>
              <a:gd name="adj" fmla="val 16667"/>
            </a:avLst>
          </a:prstGeom>
          <a:solidFill>
            <a:srgbClr val="D6F59F"/>
          </a:solidFill>
          <a:ln w="76200" cap="rnd" cmpd="sng">
            <a:solidFill>
              <a:srgbClr val="A6EE2E"/>
            </a:solidFill>
            <a:prstDash val="solid"/>
            <a:round/>
            <a:headEnd type="none" w="sm" len="sm"/>
            <a:tailEnd type="none" w="sm" len="sm"/>
          </a:ln>
          <a:effectLst>
            <a:outerShdw blurRad="107950" dist="12700" dir="5400000" algn="ctr">
              <a:srgbClr val="000000"/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600"/>
              <a:buFont typeface="Arial"/>
              <a:buNone/>
            </a:pPr>
            <a:r>
              <a:rPr lang="uk-UA" sz="36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Індивідуальні консультації </a:t>
            </a:r>
            <a:endParaRPr sz="3600" b="1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1" name="Google Shape;441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87294" y="3781143"/>
            <a:ext cx="1917029" cy="1276947"/>
          </a:xfrm>
          <a:prstGeom prst="rect">
            <a:avLst/>
          </a:prstGeom>
          <a:noFill/>
          <a:ln>
            <a:noFill/>
          </a:ln>
        </p:spPr>
      </p:pic>
      <p:sp>
        <p:nvSpPr>
          <p:cNvPr id="442" name="Google Shape;442;p35"/>
          <p:cNvSpPr txBox="1"/>
          <p:nvPr/>
        </p:nvSpPr>
        <p:spPr>
          <a:xfrm>
            <a:off x="-1" y="1053838"/>
            <a:ext cx="9411287" cy="2470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just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rPr lang="uk-UA" sz="1800" b="1" i="1" u="none" strike="noStrike" cap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         </a:t>
            </a:r>
            <a:r>
              <a:rPr lang="uk-UA" sz="2400" b="1" i="1" u="none" strike="noStrike" cap="none" dirty="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rPr>
              <a:t>Одна з найважливіших форм інтеграції з родиною. Допомагає подолати  занепокоєння  батьків, острах  розмови про свою дитину і сприяє створенню  гарного контакту між батьками і класним  керівником.    Сьогодення дозволяє нам бути з родиною школяра дистанційно,  використовуючи  новітні гаджети.</a:t>
            </a:r>
            <a:endParaRPr sz="2400" b="0" i="0" u="none" strike="noStrike" cap="none" dirty="0">
              <a:solidFill>
                <a:schemeClr val="tx1"/>
              </a:solidFill>
              <a:sym typeface="Arial"/>
            </a:endParaRPr>
          </a:p>
        </p:txBody>
      </p:sp>
      <p:sp>
        <p:nvSpPr>
          <p:cNvPr id="443" name="Google Shape;443;p35"/>
          <p:cNvSpPr txBox="1"/>
          <p:nvPr/>
        </p:nvSpPr>
        <p:spPr>
          <a:xfrm>
            <a:off x="576775" y="3760229"/>
            <a:ext cx="8546255" cy="2677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uk-UA" sz="1800" b="1" i="1" u="none" strike="noStrike" cap="none" dirty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      </a:t>
            </a:r>
            <a:r>
              <a:rPr lang="uk-UA" sz="2400" b="1" i="1" u="none" strike="noStrike" cap="none" dirty="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rPr>
              <a:t>Основні теми: </a:t>
            </a:r>
            <a:endParaRPr sz="1400" b="0" i="0" u="none" strike="noStrike" cap="none" dirty="0">
              <a:solidFill>
                <a:schemeClr val="tx1"/>
              </a:solidFill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ts val="2400"/>
              <a:buFont typeface="Noto Sans Symbols"/>
              <a:buChar char="❑"/>
            </a:pPr>
            <a:r>
              <a:rPr lang="uk-UA" sz="2400" b="1" i="1" u="none" strike="noStrike" cap="none" dirty="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rPr>
              <a:t>особливості здоров'я дитини;</a:t>
            </a:r>
            <a:endParaRPr sz="1400" b="0" i="0" u="none" strike="noStrike" cap="none" dirty="0">
              <a:solidFill>
                <a:schemeClr val="tx1"/>
              </a:solidFill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ts val="2400"/>
              <a:buFont typeface="Noto Sans Symbols"/>
              <a:buChar char="❑"/>
            </a:pPr>
            <a:r>
              <a:rPr lang="uk-UA" sz="2400" b="1" i="1" u="none" strike="noStrike" cap="none" dirty="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rPr>
              <a:t>захоплення, інтереси;</a:t>
            </a:r>
            <a:endParaRPr sz="1400" b="0" i="0" u="none" strike="noStrike" cap="none" dirty="0">
              <a:solidFill>
                <a:schemeClr val="tx1"/>
              </a:solidFill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ts val="2400"/>
              <a:buFont typeface="Noto Sans Symbols"/>
              <a:buChar char="❑"/>
            </a:pPr>
            <a:r>
              <a:rPr lang="uk-UA" sz="2400" b="1" i="1" u="none" strike="noStrike" cap="none" dirty="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rPr>
              <a:t>переваги у спілкуванні в сім'ї;</a:t>
            </a:r>
            <a:endParaRPr sz="1400" b="0" i="0" u="none" strike="noStrike" cap="none" dirty="0">
              <a:solidFill>
                <a:schemeClr val="tx1"/>
              </a:solidFill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ts val="2400"/>
              <a:buFont typeface="Noto Sans Symbols"/>
              <a:buChar char="❑"/>
            </a:pPr>
            <a:r>
              <a:rPr lang="uk-UA" sz="2400" b="1" i="1" u="none" strike="noStrike" cap="none" dirty="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rPr>
              <a:t>особливості характеру; </a:t>
            </a:r>
            <a:endParaRPr sz="1400" b="0" i="0" u="none" strike="noStrike" cap="none" dirty="0">
              <a:solidFill>
                <a:schemeClr val="tx1"/>
              </a:solidFill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ts val="2400"/>
              <a:buFont typeface="Noto Sans Symbols"/>
              <a:buChar char="❑"/>
            </a:pPr>
            <a:r>
              <a:rPr lang="uk-UA" sz="2400" b="1" i="1" u="none" strike="noStrike" cap="none" dirty="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rPr>
              <a:t>мотивації навчання; </a:t>
            </a:r>
            <a:endParaRPr sz="1400" b="0" i="0" u="none" strike="noStrike" cap="none" dirty="0">
              <a:solidFill>
                <a:schemeClr val="tx1"/>
              </a:solidFill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ts val="2400"/>
              <a:buFont typeface="Noto Sans Symbols"/>
              <a:buChar char="❑"/>
            </a:pPr>
            <a:r>
              <a:rPr lang="uk-UA" sz="2400" b="1" i="1" u="none" strike="noStrike" cap="none" dirty="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rPr>
              <a:t>моральні цінності родини.</a:t>
            </a:r>
            <a:endParaRPr sz="1400" b="0" i="0" u="none" strike="noStrike" cap="none" dirty="0">
              <a:solidFill>
                <a:schemeClr val="tx1"/>
              </a:solidFill>
              <a:sym typeface="Arial"/>
            </a:endParaRPr>
          </a:p>
        </p:txBody>
      </p:sp>
      <p:pic>
        <p:nvPicPr>
          <p:cNvPr id="444" name="Google Shape;444;p35"/>
          <p:cNvPicPr preferRelativeResize="0"/>
          <p:nvPr/>
        </p:nvPicPr>
        <p:blipFill rotWithShape="1">
          <a:blip r:embed="rId5">
            <a:alphaModFix/>
          </a:blip>
          <a:srcRect l="54802" t="31014" r="1612" b="9737"/>
          <a:stretch/>
        </p:blipFill>
        <p:spPr>
          <a:xfrm>
            <a:off x="9664367" y="103031"/>
            <a:ext cx="2527633" cy="25769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1E588C4-7ED2-41FA-8263-F10AA8A90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DC218B1F-FF01-43DE-A259-8FF8FB4FA5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68AE8A9-8A3F-4594-A4FE-F2FB146FCD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5F8D3230-7767-4DCF-A3BA-21C6E1783660}"/>
              </a:ext>
            </a:extLst>
          </p:cNvPr>
          <p:cNvSpPr txBox="1"/>
          <p:nvPr/>
        </p:nvSpPr>
        <p:spPr>
          <a:xfrm>
            <a:off x="685800" y="1246436"/>
            <a:ext cx="1081638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altLang="uk-UA" sz="2400" b="1" dirty="0">
                <a:solidFill>
                  <a:schemeClr val="tx1"/>
                </a:solidFill>
              </a:rPr>
              <a:t>     </a:t>
            </a:r>
            <a:endParaRPr lang="uk-UA" sz="2400" dirty="0"/>
          </a:p>
        </p:txBody>
      </p:sp>
      <p:sp>
        <p:nvSpPr>
          <p:cNvPr id="11" name="Прямокутник: округлені кути 10">
            <a:extLst>
              <a:ext uri="{FF2B5EF4-FFF2-40B4-BE49-F238E27FC236}">
                <a16:creationId xmlns="" xmlns:a16="http://schemas.microsoft.com/office/drawing/2014/main" id="{90898422-A95D-46BB-8BB7-58FEEB5DF927}"/>
              </a:ext>
            </a:extLst>
          </p:cNvPr>
          <p:cNvSpPr/>
          <p:nvPr/>
        </p:nvSpPr>
        <p:spPr>
          <a:xfrm>
            <a:off x="2225843" y="235690"/>
            <a:ext cx="4920916" cy="775055"/>
          </a:xfrm>
          <a:prstGeom prst="roundRect">
            <a:avLst/>
          </a:prstGeom>
          <a:solidFill>
            <a:srgbClr val="38540A">
              <a:lumMod val="25000"/>
              <a:lumOff val="75000"/>
            </a:srgbClr>
          </a:solidFill>
          <a:ln w="76200" cap="rnd" cmpd="sng" algn="ctr">
            <a:solidFill>
              <a:srgbClr val="537D0B">
                <a:lumMod val="60000"/>
                <a:lumOff val="40000"/>
              </a:srgbClr>
            </a:solidFill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36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Висновки</a:t>
            </a:r>
            <a:r>
              <a:rPr lang="uk-UA" sz="3600" b="1" kern="0" noProof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uk-UA" sz="3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D89199C1-379A-43B3-A266-26B82AAD092F}"/>
              </a:ext>
            </a:extLst>
          </p:cNvPr>
          <p:cNvSpPr txBox="1"/>
          <p:nvPr/>
        </p:nvSpPr>
        <p:spPr>
          <a:xfrm>
            <a:off x="445168" y="1200766"/>
            <a:ext cx="9303743" cy="35188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uk-UA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Стратегія вчителя, що створює активну пізнавальну атмосферу, полягає не тільки у використанні нових технологій навчання, але і в переорієнтації свідомості учня: учіння із щоденного примусового обов’язку має стати частиною пізнання дитиною  дивовижного навколишнього світу.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001BBFC0-5611-4F0B-A049-13B0001153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3283" y="4232097"/>
            <a:ext cx="3553327" cy="2387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32233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1E588C4-7ED2-41FA-8263-F10AA8A90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68AE8A9-8A3F-4594-A4FE-F2FB146FCD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5F8D3230-7767-4DCF-A3BA-21C6E1783660}"/>
              </a:ext>
            </a:extLst>
          </p:cNvPr>
          <p:cNvSpPr txBox="1"/>
          <p:nvPr/>
        </p:nvSpPr>
        <p:spPr>
          <a:xfrm>
            <a:off x="685800" y="1246436"/>
            <a:ext cx="1081638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altLang="uk-UA" sz="2400" b="1" dirty="0">
                <a:solidFill>
                  <a:schemeClr val="tx1"/>
                </a:solidFill>
              </a:rPr>
              <a:t>     </a:t>
            </a:r>
            <a:endParaRPr lang="uk-UA" sz="2400" dirty="0"/>
          </a:p>
        </p:txBody>
      </p:sp>
      <p:sp>
        <p:nvSpPr>
          <p:cNvPr id="11" name="Прямокутник: округлені кути 10">
            <a:extLst>
              <a:ext uri="{FF2B5EF4-FFF2-40B4-BE49-F238E27FC236}">
                <a16:creationId xmlns="" xmlns:a16="http://schemas.microsoft.com/office/drawing/2014/main" id="{90898422-A95D-46BB-8BB7-58FEEB5DF927}"/>
              </a:ext>
            </a:extLst>
          </p:cNvPr>
          <p:cNvSpPr/>
          <p:nvPr/>
        </p:nvSpPr>
        <p:spPr>
          <a:xfrm>
            <a:off x="2225843" y="235690"/>
            <a:ext cx="4920916" cy="775055"/>
          </a:xfrm>
          <a:prstGeom prst="roundRect">
            <a:avLst/>
          </a:prstGeom>
          <a:solidFill>
            <a:srgbClr val="38540A">
              <a:lumMod val="25000"/>
              <a:lumOff val="75000"/>
            </a:srgbClr>
          </a:solidFill>
          <a:ln w="76200" cap="rnd" cmpd="sng" algn="ctr">
            <a:solidFill>
              <a:srgbClr val="537D0B">
                <a:lumMod val="60000"/>
                <a:lumOff val="40000"/>
              </a:srgbClr>
            </a:solidFill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36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Мої бажання</a:t>
            </a:r>
            <a:endParaRPr kumimoji="0" lang="uk-UA" sz="3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A601CD13-4F1B-400C-9F64-DD2C4017AB26}"/>
              </a:ext>
            </a:extLst>
          </p:cNvPr>
          <p:cNvSpPr txBox="1"/>
          <p:nvPr/>
        </p:nvSpPr>
        <p:spPr>
          <a:xfrm rot="10800000" flipV="1">
            <a:off x="445168" y="1474282"/>
            <a:ext cx="9769642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457200"/>
            <a:r>
              <a:rPr lang="uk-UA" sz="2800" cap="all" dirty="0">
                <a:ln w="3175" cmpd="sng">
                  <a:noFill/>
                </a:ln>
                <a:solidFill>
                  <a:srgbClr val="000000"/>
                </a:solidFill>
                <a:latin typeface="Times New Roman" panose="02020603050405020304" pitchFamily="18" charset="0"/>
              </a:rPr>
              <a:t>    </a:t>
            </a:r>
            <a:r>
              <a:rPr lang="uk-UA" sz="2400" b="1" i="1" cap="all" dirty="0">
                <a:ln w="3175" cmpd="sng">
                  <a:noFill/>
                </a:ln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 хочу, щоб учні із задоволенням йшли до мене на урок, щоб кожен учень хотів навчатися і на протязі всього свого життя міг здобувати потрібну інформацію, користуючись новітніми технологіями, застосовувати набуті знання на практиці.</a:t>
            </a:r>
            <a:endParaRPr lang="uk-UA" sz="2400" b="1" i="1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="" xmlns:a16="http://schemas.microsoft.com/office/drawing/2014/main" id="{4C72D548-AA29-4309-AC17-CF1DCB45D9F9}"/>
              </a:ext>
            </a:extLst>
          </p:cNvPr>
          <p:cNvSpPr/>
          <p:nvPr/>
        </p:nvSpPr>
        <p:spPr>
          <a:xfrm>
            <a:off x="1489398" y="3469226"/>
            <a:ext cx="5967663" cy="277814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44956BA1-0BFE-4A1E-A670-9C1D829118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9276" y="4858300"/>
            <a:ext cx="1133954" cy="74987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472" y="3428999"/>
            <a:ext cx="4404985" cy="3303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60135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471" name="Google Shape;471;p3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472" name="Google Shape;472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31993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473" name="Google Shape;473;p38"/>
          <p:cNvSpPr txBox="1"/>
          <p:nvPr/>
        </p:nvSpPr>
        <p:spPr>
          <a:xfrm>
            <a:off x="685800" y="1246436"/>
            <a:ext cx="1081638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4" name="Google Shape;474;p38"/>
          <p:cNvSpPr/>
          <p:nvPr/>
        </p:nvSpPr>
        <p:spPr>
          <a:xfrm>
            <a:off x="838200" y="259346"/>
            <a:ext cx="6308559" cy="961533"/>
          </a:xfrm>
          <a:prstGeom prst="roundRect">
            <a:avLst>
              <a:gd name="adj" fmla="val 16667"/>
            </a:avLst>
          </a:prstGeom>
          <a:solidFill>
            <a:srgbClr val="D6F59F"/>
          </a:solidFill>
          <a:ln w="76200" cap="rnd" cmpd="sng">
            <a:solidFill>
              <a:srgbClr val="A6EE2E"/>
            </a:solidFill>
            <a:prstDash val="solid"/>
            <a:round/>
            <a:headEnd type="none" w="sm" len="sm"/>
            <a:tailEnd type="none" w="sm" len="sm"/>
          </a:ln>
          <a:effectLst>
            <a:outerShdw blurRad="107950" dist="12700" dir="5400000" algn="ctr">
              <a:srgbClr val="000000"/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600"/>
              <a:buFont typeface="Arial"/>
              <a:buNone/>
            </a:pPr>
            <a:r>
              <a:rPr lang="uk-UA" sz="36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Плани на майбутнє</a:t>
            </a:r>
            <a:endParaRPr sz="3600" b="1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5" name="Google Shape;475;p38"/>
          <p:cNvSpPr txBox="1"/>
          <p:nvPr/>
        </p:nvSpPr>
        <p:spPr>
          <a:xfrm flipH="1">
            <a:off x="546779" y="2411621"/>
            <a:ext cx="976964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uk-UA" sz="2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</a:t>
            </a:r>
            <a:endParaRPr sz="2400" b="1" i="1" u="none" strike="noStrike" cap="none">
              <a:solidFill>
                <a:srgbClr val="FFFFFF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476" name="Google Shape;476;p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49952" y="552108"/>
            <a:ext cx="1385461" cy="185031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77" name="Google Shape;477;p38"/>
          <p:cNvGrpSpPr/>
          <p:nvPr/>
        </p:nvGrpSpPr>
        <p:grpSpPr>
          <a:xfrm>
            <a:off x="685782" y="1380389"/>
            <a:ext cx="7738908" cy="4796586"/>
            <a:chOff x="-336175" y="1066149"/>
            <a:chExt cx="8650503" cy="4796586"/>
          </a:xfrm>
        </p:grpSpPr>
        <p:sp>
          <p:nvSpPr>
            <p:cNvPr id="478" name="Google Shape;478;p38"/>
            <p:cNvSpPr/>
            <p:nvPr/>
          </p:nvSpPr>
          <p:spPr>
            <a:xfrm>
              <a:off x="438290" y="1066149"/>
              <a:ext cx="5613745" cy="794503"/>
            </a:xfrm>
            <a:custGeom>
              <a:avLst/>
              <a:gdLst/>
              <a:ahLst/>
              <a:cxnLst/>
              <a:rect l="l" t="t" r="r" b="b"/>
              <a:pathLst>
                <a:path w="10239255" h="794503" extrusionOk="0">
                  <a:moveTo>
                    <a:pt x="0" y="132420"/>
                  </a:moveTo>
                  <a:cubicBezTo>
                    <a:pt x="0" y="59286"/>
                    <a:pt x="59286" y="0"/>
                    <a:pt x="132420" y="0"/>
                  </a:cubicBezTo>
                  <a:lnTo>
                    <a:pt x="10106835" y="0"/>
                  </a:lnTo>
                  <a:cubicBezTo>
                    <a:pt x="10179969" y="0"/>
                    <a:pt x="10239255" y="59286"/>
                    <a:pt x="10239255" y="132420"/>
                  </a:cubicBezTo>
                  <a:lnTo>
                    <a:pt x="10239255" y="662083"/>
                  </a:lnTo>
                  <a:cubicBezTo>
                    <a:pt x="10239255" y="735217"/>
                    <a:pt x="10179969" y="794503"/>
                    <a:pt x="10106835" y="794503"/>
                  </a:cubicBezTo>
                  <a:lnTo>
                    <a:pt x="132420" y="794503"/>
                  </a:lnTo>
                  <a:cubicBezTo>
                    <a:pt x="59286" y="794503"/>
                    <a:pt x="0" y="735217"/>
                    <a:pt x="0" y="662083"/>
                  </a:cubicBezTo>
                  <a:lnTo>
                    <a:pt x="0" y="132420"/>
                  </a:lnTo>
                  <a:close/>
                </a:path>
              </a:pathLst>
            </a:custGeom>
            <a:solidFill>
              <a:schemeClr val="accent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14975" tIns="114975" rIns="114975" bIns="1149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alibri"/>
                <a:buNone/>
              </a:pPr>
              <a:r>
                <a:rPr lang="uk-UA" sz="2000" b="0" i="0" u="none" strike="noStrike" cap="none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Сприяти участі дітей у шкільних конкурсах. 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38"/>
            <p:cNvSpPr/>
            <p:nvPr/>
          </p:nvSpPr>
          <p:spPr>
            <a:xfrm>
              <a:off x="1864087" y="2198272"/>
              <a:ext cx="5593880" cy="794503"/>
            </a:xfrm>
            <a:custGeom>
              <a:avLst/>
              <a:gdLst/>
              <a:ahLst/>
              <a:cxnLst/>
              <a:rect l="l" t="t" r="r" b="b"/>
              <a:pathLst>
                <a:path w="7823609" h="794503" extrusionOk="0">
                  <a:moveTo>
                    <a:pt x="0" y="132420"/>
                  </a:moveTo>
                  <a:cubicBezTo>
                    <a:pt x="0" y="59286"/>
                    <a:pt x="59286" y="0"/>
                    <a:pt x="132420" y="0"/>
                  </a:cubicBezTo>
                  <a:lnTo>
                    <a:pt x="7691189" y="0"/>
                  </a:lnTo>
                  <a:cubicBezTo>
                    <a:pt x="7764323" y="0"/>
                    <a:pt x="7823609" y="59286"/>
                    <a:pt x="7823609" y="132420"/>
                  </a:cubicBezTo>
                  <a:lnTo>
                    <a:pt x="7823609" y="662083"/>
                  </a:lnTo>
                  <a:cubicBezTo>
                    <a:pt x="7823609" y="735217"/>
                    <a:pt x="7764323" y="794503"/>
                    <a:pt x="7691189" y="794503"/>
                  </a:cubicBezTo>
                  <a:lnTo>
                    <a:pt x="132420" y="794503"/>
                  </a:lnTo>
                  <a:cubicBezTo>
                    <a:pt x="59286" y="794503"/>
                    <a:pt x="0" y="735217"/>
                    <a:pt x="0" y="662083"/>
                  </a:cubicBezTo>
                  <a:lnTo>
                    <a:pt x="0" y="132420"/>
                  </a:lnTo>
                  <a:close/>
                </a:path>
              </a:pathLst>
            </a:custGeom>
            <a:solidFill>
              <a:schemeClr val="accent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14975" tIns="114975" rIns="114975" bIns="1149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alibri"/>
                <a:buNone/>
              </a:pPr>
              <a:r>
                <a:rPr lang="uk-UA" sz="20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З метою підвищення педагогічної майстерності займатися самоосвітою.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38"/>
            <p:cNvSpPr/>
            <p:nvPr/>
          </p:nvSpPr>
          <p:spPr>
            <a:xfrm>
              <a:off x="-336175" y="3225139"/>
              <a:ext cx="8650503" cy="794503"/>
            </a:xfrm>
            <a:custGeom>
              <a:avLst/>
              <a:gdLst/>
              <a:ahLst/>
              <a:cxnLst/>
              <a:rect l="l" t="t" r="r" b="b"/>
              <a:pathLst>
                <a:path w="7936241" h="794503" extrusionOk="0">
                  <a:moveTo>
                    <a:pt x="0" y="132420"/>
                  </a:moveTo>
                  <a:cubicBezTo>
                    <a:pt x="0" y="59286"/>
                    <a:pt x="59286" y="0"/>
                    <a:pt x="132420" y="0"/>
                  </a:cubicBezTo>
                  <a:lnTo>
                    <a:pt x="7803821" y="0"/>
                  </a:lnTo>
                  <a:cubicBezTo>
                    <a:pt x="7876955" y="0"/>
                    <a:pt x="7936241" y="59286"/>
                    <a:pt x="7936241" y="132420"/>
                  </a:cubicBezTo>
                  <a:lnTo>
                    <a:pt x="7936241" y="662083"/>
                  </a:lnTo>
                  <a:cubicBezTo>
                    <a:pt x="7936241" y="735217"/>
                    <a:pt x="7876955" y="794503"/>
                    <a:pt x="7803821" y="794503"/>
                  </a:cubicBezTo>
                  <a:lnTo>
                    <a:pt x="132420" y="794503"/>
                  </a:lnTo>
                  <a:cubicBezTo>
                    <a:pt x="59286" y="794503"/>
                    <a:pt x="0" y="735217"/>
                    <a:pt x="0" y="662083"/>
                  </a:cubicBezTo>
                  <a:lnTo>
                    <a:pt x="0" y="132420"/>
                  </a:lnTo>
                  <a:close/>
                </a:path>
              </a:pathLst>
            </a:custGeom>
            <a:solidFill>
              <a:srgbClr val="599BD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14975" tIns="114975" rIns="114975" bIns="1149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alibri"/>
                <a:buNone/>
              </a:pPr>
              <a:r>
                <a:rPr lang="uk-UA" sz="20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Поповнювати матеріали уроків, шкільних та позашкільних заходів.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38"/>
            <p:cNvSpPr/>
            <p:nvPr/>
          </p:nvSpPr>
          <p:spPr>
            <a:xfrm>
              <a:off x="801041" y="4180055"/>
              <a:ext cx="5887572" cy="794503"/>
            </a:xfrm>
            <a:custGeom>
              <a:avLst/>
              <a:gdLst/>
              <a:ahLst/>
              <a:cxnLst/>
              <a:rect l="l" t="t" r="r" b="b"/>
              <a:pathLst>
                <a:path w="10239255" h="794503" extrusionOk="0">
                  <a:moveTo>
                    <a:pt x="0" y="132420"/>
                  </a:moveTo>
                  <a:cubicBezTo>
                    <a:pt x="0" y="59286"/>
                    <a:pt x="59286" y="0"/>
                    <a:pt x="132420" y="0"/>
                  </a:cubicBezTo>
                  <a:lnTo>
                    <a:pt x="10106835" y="0"/>
                  </a:lnTo>
                  <a:cubicBezTo>
                    <a:pt x="10179969" y="0"/>
                    <a:pt x="10239255" y="59286"/>
                    <a:pt x="10239255" y="132420"/>
                  </a:cubicBezTo>
                  <a:lnTo>
                    <a:pt x="10239255" y="662083"/>
                  </a:lnTo>
                  <a:cubicBezTo>
                    <a:pt x="10239255" y="735217"/>
                    <a:pt x="10179969" y="794503"/>
                    <a:pt x="10106835" y="794503"/>
                  </a:cubicBezTo>
                  <a:lnTo>
                    <a:pt x="132420" y="794503"/>
                  </a:lnTo>
                  <a:cubicBezTo>
                    <a:pt x="59286" y="794503"/>
                    <a:pt x="0" y="735217"/>
                    <a:pt x="0" y="662083"/>
                  </a:cubicBezTo>
                  <a:lnTo>
                    <a:pt x="0" y="132420"/>
                  </a:lnTo>
                  <a:close/>
                </a:path>
              </a:pathLst>
            </a:custGeom>
            <a:solidFill>
              <a:schemeClr val="accent6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14975" tIns="114975" rIns="114975" bIns="1149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alibri"/>
                <a:buNone/>
              </a:pPr>
              <a:r>
                <a:rPr lang="uk-UA" sz="20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Приймати участь в професійних конкурсах.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38"/>
            <p:cNvSpPr/>
            <p:nvPr/>
          </p:nvSpPr>
          <p:spPr>
            <a:xfrm>
              <a:off x="1560611" y="5068232"/>
              <a:ext cx="4658861" cy="794503"/>
            </a:xfrm>
            <a:custGeom>
              <a:avLst/>
              <a:gdLst/>
              <a:ahLst/>
              <a:cxnLst/>
              <a:rect l="l" t="t" r="r" b="b"/>
              <a:pathLst>
                <a:path w="10239255" h="794503" extrusionOk="0">
                  <a:moveTo>
                    <a:pt x="0" y="132420"/>
                  </a:moveTo>
                  <a:cubicBezTo>
                    <a:pt x="0" y="59286"/>
                    <a:pt x="59286" y="0"/>
                    <a:pt x="132420" y="0"/>
                  </a:cubicBezTo>
                  <a:lnTo>
                    <a:pt x="10106835" y="0"/>
                  </a:lnTo>
                  <a:cubicBezTo>
                    <a:pt x="10179969" y="0"/>
                    <a:pt x="10239255" y="59286"/>
                    <a:pt x="10239255" y="132420"/>
                  </a:cubicBezTo>
                  <a:lnTo>
                    <a:pt x="10239255" y="662083"/>
                  </a:lnTo>
                  <a:cubicBezTo>
                    <a:pt x="10239255" y="735217"/>
                    <a:pt x="10179969" y="794503"/>
                    <a:pt x="10106835" y="794503"/>
                  </a:cubicBezTo>
                  <a:lnTo>
                    <a:pt x="132420" y="794503"/>
                  </a:lnTo>
                  <a:cubicBezTo>
                    <a:pt x="59286" y="794503"/>
                    <a:pt x="0" y="735217"/>
                    <a:pt x="0" y="662083"/>
                  </a:cubicBezTo>
                  <a:lnTo>
                    <a:pt x="0" y="132420"/>
                  </a:lnTo>
                  <a:close/>
                </a:path>
              </a:pathLst>
            </a:custGeom>
            <a:solidFill>
              <a:schemeClr val="accent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14975" tIns="114975" rIns="114975" bIns="1149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alibri"/>
                <a:buNone/>
              </a:pPr>
              <a:r>
                <a:rPr lang="uk-UA" sz="20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Підвищувати професійну категорію.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1E588C4-7ED2-41FA-8263-F10AA8A90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DC218B1F-FF01-43DE-A259-8FF8FB4FA5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68AE8A9-8A3F-4594-A4FE-F2FB146FCD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178F771-03B8-4C9D-ACC6-097237FE46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187" y="5435927"/>
            <a:ext cx="2359350" cy="142207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A2CC1A24-4555-47F6-8338-CDD0780D79EC}"/>
              </a:ext>
            </a:extLst>
          </p:cNvPr>
          <p:cNvSpPr txBox="1"/>
          <p:nvPr/>
        </p:nvSpPr>
        <p:spPr>
          <a:xfrm>
            <a:off x="131188" y="562708"/>
            <a:ext cx="583647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Дорогу я обрала у житті таку,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Яку сама обрать хотіла.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І скільки я по цій дорозі йду,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Ніколи про свій вибір не жаліла.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І завжди я гордитись буду тим,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Що доля саме так у мене склалась.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Якби ще раз прийшлося обирать,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Я б ні хвилини не вагалась… </a:t>
            </a:r>
            <a:endParaRPr lang="uk-UA" sz="240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46E0243A-E365-41D2-9570-2442F38095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9723" y="128814"/>
            <a:ext cx="4324350" cy="391477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4FCF9439-C6AE-4320-BE4D-B08489F70C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1168" y="4172403"/>
            <a:ext cx="3922295" cy="2556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42266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C331E01-5FC8-4110-8ED4-38C43B163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="" xmlns:a16="http://schemas.microsoft.com/office/drawing/2014/main" id="{83F4C537-4593-4DFF-AB67-C17202592D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9719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0F4B62F-A659-4EFA-AAE8-31440A23D30B}"/>
              </a:ext>
            </a:extLst>
          </p:cNvPr>
          <p:cNvSpPr txBox="1"/>
          <p:nvPr/>
        </p:nvSpPr>
        <p:spPr>
          <a:xfrm>
            <a:off x="838200" y="3428999"/>
            <a:ext cx="881546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72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Дякую за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72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увагу! </a:t>
            </a:r>
            <a:endParaRPr lang="uk-UA" dirty="0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F85C0B06-587D-41E5-BF5D-9235416890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00636" y="6266637"/>
            <a:ext cx="591363" cy="59136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DD5C20F0-DE08-411D-9E14-08188A0E5B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758" y="-8619"/>
            <a:ext cx="591363" cy="59136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D66E3A91-BE4C-4B15-8D72-C83FB01825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51884" y="5218034"/>
            <a:ext cx="2560542" cy="163996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CC12705D-AD39-4673-AB33-0734D39431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00637" y="0"/>
            <a:ext cx="591363" cy="59136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44487DA-38E2-4EEE-8D70-993107FEB6CF}"/>
              </a:ext>
            </a:extLst>
          </p:cNvPr>
          <p:cNvSpPr txBox="1"/>
          <p:nvPr/>
        </p:nvSpPr>
        <p:spPr>
          <a:xfrm rot="10800000" flipV="1">
            <a:off x="1018787" y="1551618"/>
            <a:ext cx="101544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b="1" i="1" dirty="0">
                <a:solidFill>
                  <a:srgbClr val="0070C0"/>
                </a:solidFill>
              </a:rPr>
              <a:t>  </a:t>
            </a:r>
            <a:r>
              <a:rPr lang="ru-RU" sz="4400" b="1" dirty="0">
                <a:solidFill>
                  <a:srgbClr val="0070C0"/>
                </a:solidFill>
                <a:latin typeface="Impact" panose="020B0806030902050204" pitchFamily="34" charset="0"/>
              </a:rPr>
              <a:t>Бажаю всім успіхів </a:t>
            </a:r>
            <a:r>
              <a:rPr lang="uk-UA" sz="4400" b="1" dirty="0">
                <a:solidFill>
                  <a:srgbClr val="0070C0"/>
                </a:solidFill>
                <a:latin typeface="Impact" panose="020B0806030902050204" pitchFamily="34" charset="0"/>
              </a:rPr>
              <a:t> та творчої наснаги.</a:t>
            </a:r>
          </a:p>
          <a:p>
            <a:pPr algn="ctr"/>
            <a:r>
              <a:rPr lang="uk-UA" sz="3600" b="1" dirty="0">
                <a:solidFill>
                  <a:srgbClr val="0070C0"/>
                </a:solidFill>
                <a:latin typeface="Impact" panose="020B0806030902050204" pitchFamily="34" charset="0"/>
              </a:rPr>
              <a:t>  </a:t>
            </a:r>
            <a:endParaRPr lang="ru-RU" sz="3600" b="1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1D2CAE95-28CB-4925-9F24-A84E2B12E5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7221" y="3363700"/>
            <a:ext cx="1913631" cy="1913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72543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1E588C4-7ED2-41FA-8263-F10AA8A90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DC218B1F-FF01-43DE-A259-8FF8FB4FA5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68AE8A9-8A3F-4594-A4FE-F2FB146FCD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5FEE938A-DA6C-40A8-99A3-A8D565285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5819" y="138046"/>
            <a:ext cx="5633192" cy="124978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3631DF0F-CC41-43F6-ABF3-3834F3E829E8}"/>
              </a:ext>
            </a:extLst>
          </p:cNvPr>
          <p:cNvSpPr txBox="1"/>
          <p:nvPr/>
        </p:nvSpPr>
        <p:spPr>
          <a:xfrm>
            <a:off x="684212" y="1727201"/>
            <a:ext cx="9542999" cy="312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Char char=""/>
              <a:tabLst/>
              <a:defRPr/>
            </a:pPr>
            <a:r>
              <a:rPr kumimoji="0" lang="uk-U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Освіта</a:t>
            </a:r>
            <a:r>
              <a:rPr kumimoji="0" lang="uk-UA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:</a:t>
            </a:r>
            <a:r>
              <a:rPr kumimoji="0" lang="uk-UA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 </a:t>
            </a:r>
            <a:r>
              <a:rPr lang="uk-UA" sz="2400" i="1" dirty="0" err="1" smtClean="0">
                <a:solidFill>
                  <a:prstClr val="black"/>
                </a:solidFill>
                <a:latin typeface="Century Gothic" panose="020B0502020202020204"/>
              </a:rPr>
              <a:t>Бродівське</a:t>
            </a:r>
            <a:r>
              <a:rPr lang="uk-UA" sz="2400" i="1" dirty="0" smtClean="0">
                <a:solidFill>
                  <a:prstClr val="black"/>
                </a:solidFill>
                <a:latin typeface="Century Gothic" panose="020B0502020202020204"/>
              </a:rPr>
              <a:t> педагогічне училище</a:t>
            </a:r>
            <a:endParaRPr kumimoji="0" lang="uk-UA" sz="24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Char char=""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Спеціальність: </a:t>
            </a:r>
            <a:r>
              <a:rPr kumimoji="0" lang="uk-UA" sz="24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Початкове навчання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Char char=""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Категорія: </a:t>
            </a:r>
            <a:r>
              <a:rPr lang="uk-UA" sz="2400" i="1" dirty="0" smtClean="0">
                <a:solidFill>
                  <a:prstClr val="black"/>
                </a:solidFill>
                <a:latin typeface="Century Gothic" panose="020B0502020202020204"/>
              </a:rPr>
              <a:t>середня спеціальна</a:t>
            </a:r>
            <a:endParaRPr kumimoji="0" lang="uk-UA" sz="24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Char char=""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Педагогічний стаж:  </a:t>
            </a:r>
            <a:r>
              <a:rPr lang="uk-UA" sz="2400" i="1" dirty="0" smtClean="0">
                <a:solidFill>
                  <a:prstClr val="black"/>
                </a:solidFill>
                <a:latin typeface="Century Gothic" panose="020B0502020202020204"/>
              </a:rPr>
              <a:t>39</a:t>
            </a:r>
            <a:r>
              <a:rPr kumimoji="0" lang="uk-UA" sz="240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uk-UA" sz="24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років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Char char=""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Стаж роботи  в даному навчальному закладі : </a:t>
            </a:r>
            <a:r>
              <a:rPr lang="uk-UA" sz="2400" dirty="0" smtClean="0">
                <a:solidFill>
                  <a:prstClr val="black"/>
                </a:solidFill>
                <a:latin typeface="Century Gothic" panose="020B0502020202020204"/>
              </a:rPr>
              <a:t>39</a:t>
            </a:r>
            <a:r>
              <a:rPr kumimoji="0" lang="uk-UA" sz="24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uk-UA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років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Char char=""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Посада: </a:t>
            </a:r>
            <a:r>
              <a:rPr kumimoji="0" lang="uk-UA" sz="24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Вчитель початкових класів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BCA30BF0-A950-4A9A-88EE-CCCCA4810A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181077"/>
            <a:ext cx="2560542" cy="163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0627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144" name="Google Shape;144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145" name="Google Shape;145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94890"/>
            <a:ext cx="12192000" cy="69528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98206" y="-94890"/>
            <a:ext cx="7303641" cy="1585097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8"/>
          <p:cNvSpPr/>
          <p:nvPr/>
        </p:nvSpPr>
        <p:spPr>
          <a:xfrm>
            <a:off x="253219" y="1261597"/>
            <a:ext cx="9101796" cy="3000914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Bookman Old Style"/>
              <a:buNone/>
            </a:pPr>
            <a:r>
              <a:rPr lang="uk-UA" sz="2800" b="1" i="1" u="none" strike="noStrike" cap="none" dirty="0">
                <a:solidFill>
                  <a:srgbClr val="0000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   Найважливіше у педагогічній діяльності – </a:t>
            </a: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600"/>
              <a:buFont typeface="Bookman Old Style"/>
              <a:buNone/>
            </a:pPr>
            <a:r>
              <a:rPr lang="uk-UA" sz="2800" b="1" i="1" u="none" strike="noStrike" cap="none" dirty="0">
                <a:solidFill>
                  <a:srgbClr val="0000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    це гармонія  у стосунках з учнями,</a:t>
            </a: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600"/>
              <a:buFont typeface="Bookman Old Style"/>
              <a:buNone/>
            </a:pPr>
            <a:r>
              <a:rPr lang="uk-UA" sz="2800" b="1" i="1" u="none" strike="noStrike" cap="none" dirty="0">
                <a:solidFill>
                  <a:srgbClr val="0000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    їх батьками та колегами, постійний </a:t>
            </a: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600"/>
              <a:buFont typeface="Bookman Old Style"/>
              <a:buNone/>
            </a:pPr>
            <a:r>
              <a:rPr lang="uk-UA" sz="2800" b="1" i="1" u="none" strike="noStrike" cap="none" dirty="0">
                <a:solidFill>
                  <a:srgbClr val="0000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    творчий пошук і самовдосконалення</a:t>
            </a: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" name="Google Shape;148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6098" y="3692959"/>
            <a:ext cx="3982420" cy="2895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1E588C4-7ED2-41FA-8263-F10AA8A90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DC218B1F-FF01-43DE-A259-8FF8FB4FA5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68AE8A9-8A3F-4594-A4FE-F2FB146FCD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13B3396C-047B-4D5F-ABEF-26EECBEF19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462" y="680476"/>
            <a:ext cx="9388256" cy="628122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86696D75-DFCB-4A04-A72E-C29EB2F311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7107" y="-103701"/>
            <a:ext cx="9845893" cy="15790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8AE68DB6-147B-442B-B86E-0CB63879774A}"/>
              </a:ext>
            </a:extLst>
          </p:cNvPr>
          <p:cNvSpPr txBox="1"/>
          <p:nvPr/>
        </p:nvSpPr>
        <p:spPr>
          <a:xfrm>
            <a:off x="2461846" y="2155776"/>
            <a:ext cx="5753685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uk-UA" sz="3600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Активізація</a:t>
            </a:r>
            <a:r>
              <a:rPr lang="uk-UA" sz="36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endParaRPr lang="uk-UA" sz="3600" b="1" i="1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ctr"/>
            <a:r>
              <a:rPr lang="uk-UA" sz="36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пізнавальної </a:t>
            </a:r>
            <a:r>
              <a:rPr lang="uk-UA" sz="3600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діяльності</a:t>
            </a:r>
            <a:endParaRPr lang="uk-UA" sz="3600" b="1" i="1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ctr"/>
            <a:r>
              <a:rPr lang="uk-UA" sz="36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учнів </a:t>
            </a:r>
            <a:r>
              <a:rPr lang="uk-UA" sz="3600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шляхом використання ігрових методів і цікавих завдань</a:t>
            </a:r>
            <a:endParaRPr lang="uk-UA" sz="3600" b="1" dirty="0"/>
          </a:p>
        </p:txBody>
      </p:sp>
    </p:spTree>
    <p:extLst>
      <p:ext uri="{BB962C8B-B14F-4D97-AF65-F5344CB8AC3E}">
        <p14:creationId xmlns:p14="http://schemas.microsoft.com/office/powerpoint/2010/main" val="297149400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1E588C4-7ED2-41FA-8263-F10AA8A90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DC218B1F-FF01-43DE-A259-8FF8FB4FA5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68AE8A9-8A3F-4594-A4FE-F2FB146FCD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E9813EE-34DF-41EA-A344-E6C58FAB50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255" y="0"/>
            <a:ext cx="6437934" cy="158509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0150D47A-D9F7-4D49-943B-BDB05808B6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9" y="5240865"/>
            <a:ext cx="2560542" cy="163996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378C65E2-F491-4597-83BB-DFF5A3A0AC1A}"/>
              </a:ext>
            </a:extLst>
          </p:cNvPr>
          <p:cNvSpPr txBox="1"/>
          <p:nvPr/>
        </p:nvSpPr>
        <p:spPr>
          <a:xfrm>
            <a:off x="429255" y="1581503"/>
            <a:ext cx="858813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uk-UA" sz="24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Проблема </a:t>
            </a:r>
            <a:r>
              <a:rPr kumimoji="0" lang="uk-UA" sz="2400" b="1" i="0" u="none" strike="noStrike" kern="120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розвитку </a:t>
            </a:r>
            <a:r>
              <a:rPr kumimoji="0" lang="uk-UA" sz="24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пізнавальної активності молодших школярів набуває все більшої актуальності. Цій проблемі присвячено наукові дослідження в педагогіці і психології. І це закономірно, тому що навчання – провідний вид діяльності школярів, в процесі якого вирішуються головні завдання, поставлені перед школою: підготувати підростаюче покоління до життя, до активної участі у науково-технічному і соціальному процесі. Загальновідомо, що ефективне навчання знаходиться в прямій залежності від рівня розвитку пізнавальної активності учнів.  </a:t>
            </a:r>
          </a:p>
        </p:txBody>
      </p:sp>
    </p:spTree>
    <p:extLst>
      <p:ext uri="{BB962C8B-B14F-4D97-AF65-F5344CB8AC3E}">
        <p14:creationId xmlns:p14="http://schemas.microsoft.com/office/powerpoint/2010/main" val="71592691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1E588C4-7ED2-41FA-8263-F10AA8A90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DC218B1F-FF01-43DE-A259-8FF8FB4FA5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68AE8A9-8A3F-4594-A4FE-F2FB146FCD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135" y="1"/>
            <a:ext cx="12192000" cy="68579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10077598-C2CB-45B8-8A21-FE665657D5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218034"/>
            <a:ext cx="2560542" cy="163996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49166B39-DF1A-4740-BDA5-77C99DA250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012102">
            <a:off x="741934" y="884314"/>
            <a:ext cx="2676376" cy="3353091"/>
          </a:xfrm>
          <a:prstGeom prst="rect">
            <a:avLst/>
          </a:prstGeom>
        </p:spPr>
      </p:pic>
      <p:sp>
        <p:nvSpPr>
          <p:cNvPr id="13" name="Прямоугольник 9">
            <a:extLst>
              <a:ext uri="{FF2B5EF4-FFF2-40B4-BE49-F238E27FC236}">
                <a16:creationId xmlns="" xmlns:a16="http://schemas.microsoft.com/office/drawing/2014/main" id="{BC877E92-1084-4922-8249-B9FC8D2F6BDB}"/>
              </a:ext>
            </a:extLst>
          </p:cNvPr>
          <p:cNvSpPr/>
          <p:nvPr/>
        </p:nvSpPr>
        <p:spPr>
          <a:xfrm rot="731568">
            <a:off x="7583633" y="791528"/>
            <a:ext cx="2250168" cy="3008884"/>
          </a:xfrm>
          <a:prstGeom prst="rect">
            <a:avLst/>
          </a:prstGeom>
          <a:ln w="19050">
            <a:solidFill>
              <a:srgbClr val="7030A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rgbClr val="0070C0"/>
                </a:solidFill>
              </a:rPr>
              <a:t>Метою роботи</a:t>
            </a:r>
            <a:r>
              <a:rPr lang="uk-UA" dirty="0">
                <a:solidFill>
                  <a:srgbClr val="0070C0"/>
                </a:solidFill>
              </a:rPr>
              <a:t> </a:t>
            </a:r>
            <a:r>
              <a:rPr lang="uk-UA" b="1" i="1" dirty="0"/>
              <a:t>є дослідження шляхів та умов розвитку пізнавальної активності </a:t>
            </a:r>
            <a:r>
              <a:rPr lang="uk-UA" b="1" i="1" dirty="0">
                <a:solidFill>
                  <a:prstClr val="black"/>
                </a:solidFill>
              </a:rPr>
              <a:t> молодших школярів</a:t>
            </a:r>
          </a:p>
          <a:p>
            <a:pPr algn="ctr"/>
            <a:r>
              <a:rPr lang="uk-UA" b="1" i="1" dirty="0">
                <a:solidFill>
                  <a:prstClr val="black"/>
                </a:solidFill>
              </a:rPr>
              <a:t>У навчальній діяльності</a:t>
            </a:r>
            <a:endParaRPr lang="ru-RU" b="1" i="1" dirty="0"/>
          </a:p>
        </p:txBody>
      </p:sp>
      <p:sp>
        <p:nvSpPr>
          <p:cNvPr id="14" name="Прямоугольник 8">
            <a:extLst>
              <a:ext uri="{FF2B5EF4-FFF2-40B4-BE49-F238E27FC236}">
                <a16:creationId xmlns="" xmlns:a16="http://schemas.microsoft.com/office/drawing/2014/main" id="{B1CF27CC-ABD7-425B-94EA-D3BDFA511DB7}"/>
              </a:ext>
            </a:extLst>
          </p:cNvPr>
          <p:cNvSpPr/>
          <p:nvPr/>
        </p:nvSpPr>
        <p:spPr>
          <a:xfrm>
            <a:off x="4302354" y="489479"/>
            <a:ext cx="2370668" cy="3132665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rgbClr val="00B05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Предметом дослідження </a:t>
            </a:r>
            <a:r>
              <a:rPr kumimoji="0" lang="uk-UA" sz="18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є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засоби розвитку пізнавальної активності   молодших школярів у навчальній діяльності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E3CDE669-B444-4F7F-B9B5-01C0D9E676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8379" y="3911723"/>
            <a:ext cx="2854514" cy="2333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54531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186" name="Google Shape;186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187" name="Google Shape;187;p12"/>
          <p:cNvPicPr preferRelativeResize="0"/>
          <p:nvPr/>
        </p:nvPicPr>
        <p:blipFill rotWithShape="1">
          <a:blip r:embed="rId3">
            <a:alphaModFix/>
          </a:blip>
          <a:srcRect r="4465"/>
          <a:stretch/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5218033"/>
            <a:ext cx="2560542" cy="1639966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12"/>
          <p:cNvSpPr/>
          <p:nvPr/>
        </p:nvSpPr>
        <p:spPr>
          <a:xfrm>
            <a:off x="709343" y="167480"/>
            <a:ext cx="8487408" cy="914400"/>
          </a:xfrm>
          <a:prstGeom prst="roundRect">
            <a:avLst>
              <a:gd name="adj" fmla="val 16667"/>
            </a:avLst>
          </a:prstGeom>
          <a:solidFill>
            <a:srgbClr val="D6F59F"/>
          </a:solidFill>
          <a:ln w="76200" cap="rnd" cmpd="sng">
            <a:solidFill>
              <a:srgbClr val="A6EE2E"/>
            </a:solidFill>
            <a:prstDash val="solid"/>
            <a:round/>
            <a:headEnd type="none" w="sm" len="sm"/>
            <a:tailEnd type="none" w="sm" len="sm"/>
          </a:ln>
          <a:effectLst>
            <a:outerShdw blurRad="107950" dist="12700" dir="5400000" algn="ctr">
              <a:srgbClr val="000000"/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800"/>
              <a:buFont typeface="Arial"/>
              <a:buNone/>
            </a:pPr>
            <a:r>
              <a:rPr lang="uk-UA" sz="48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План роботи над темою</a:t>
            </a:r>
            <a:endParaRPr sz="4800" b="1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0" name="Google Shape;190;p12"/>
          <p:cNvGrpSpPr/>
          <p:nvPr/>
        </p:nvGrpSpPr>
        <p:grpSpPr>
          <a:xfrm>
            <a:off x="205154" y="1222421"/>
            <a:ext cx="9856176" cy="4428393"/>
            <a:chOff x="0" y="77832"/>
            <a:chExt cx="9856176" cy="4428393"/>
          </a:xfrm>
        </p:grpSpPr>
        <p:sp>
          <p:nvSpPr>
            <p:cNvPr id="191" name="Google Shape;191;p12"/>
            <p:cNvSpPr/>
            <p:nvPr/>
          </p:nvSpPr>
          <p:spPr>
            <a:xfrm>
              <a:off x="0" y="77832"/>
              <a:ext cx="9856176" cy="107406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12"/>
            <p:cNvSpPr txBox="1"/>
            <p:nvPr/>
          </p:nvSpPr>
          <p:spPr>
            <a:xfrm>
              <a:off x="52431" y="130263"/>
              <a:ext cx="9751314" cy="9691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5250" tIns="95250" rIns="95250" bIns="952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500"/>
                <a:buFont typeface="Calibri"/>
                <a:buNone/>
              </a:pPr>
              <a:r>
                <a:rPr lang="uk-UA" sz="25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1.Визначити зміст поняття стимулювання пізнавальної діяльності молодших школярів.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12"/>
            <p:cNvSpPr/>
            <p:nvPr/>
          </p:nvSpPr>
          <p:spPr>
            <a:xfrm>
              <a:off x="1376267" y="1228186"/>
              <a:ext cx="7103641" cy="107406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12"/>
            <p:cNvSpPr txBox="1"/>
            <p:nvPr/>
          </p:nvSpPr>
          <p:spPr>
            <a:xfrm>
              <a:off x="1428698" y="1280617"/>
              <a:ext cx="6998779" cy="9691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5250" tIns="95250" rIns="95250" bIns="952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500"/>
                <a:buFont typeface="Calibri"/>
                <a:buNone/>
              </a:pPr>
              <a:r>
                <a:rPr lang="uk-UA" sz="2500" b="0" i="0" u="none" strike="noStrike" cap="none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2.Охарактеризувати процес навчання та способи стимулювання пізнавальної діяльності  школярів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12"/>
            <p:cNvSpPr/>
            <p:nvPr/>
          </p:nvSpPr>
          <p:spPr>
            <a:xfrm>
              <a:off x="430961" y="2380006"/>
              <a:ext cx="8994253" cy="1074060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12"/>
            <p:cNvSpPr txBox="1"/>
            <p:nvPr/>
          </p:nvSpPr>
          <p:spPr>
            <a:xfrm>
              <a:off x="483392" y="2432437"/>
              <a:ext cx="8889391" cy="9691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5250" tIns="95250" rIns="95250" bIns="952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500"/>
                <a:buFont typeface="Calibri"/>
                <a:buNone/>
              </a:pPr>
              <a:r>
                <a:rPr lang="uk-UA" sz="25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3.Розкрити основні форми стимулювання  пізнавальної діяльності дітей.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12"/>
            <p:cNvSpPr/>
            <p:nvPr/>
          </p:nvSpPr>
          <p:spPr>
            <a:xfrm>
              <a:off x="0" y="3432165"/>
              <a:ext cx="9856176" cy="1074060"/>
            </a:xfrm>
            <a:prstGeom prst="roundRect">
              <a:avLst>
                <a:gd name="adj" fmla="val 16667"/>
              </a:avLst>
            </a:prstGeom>
            <a:solidFill>
              <a:srgbClr val="599BD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12"/>
            <p:cNvSpPr txBox="1"/>
            <p:nvPr/>
          </p:nvSpPr>
          <p:spPr>
            <a:xfrm>
              <a:off x="52431" y="3484596"/>
              <a:ext cx="9751314" cy="9691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5250" tIns="95250" rIns="95250" bIns="952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500"/>
                <a:buFont typeface="Calibri"/>
                <a:buNone/>
              </a:pPr>
              <a:r>
                <a:rPr lang="uk-UA" sz="25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4. Підібрати ефективні методи  і прийоми  стимулювання пізнавальної діяльності школярів. 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1008</TotalTime>
  <Words>881</Words>
  <Application>Microsoft Office PowerPoint</Application>
  <PresentationFormat>Произвольный</PresentationFormat>
  <Paragraphs>166</Paragraphs>
  <Slides>37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User</dc:creator>
  <cp:lastModifiedBy>Користувач Windows</cp:lastModifiedBy>
  <cp:revision>46</cp:revision>
  <dcterms:created xsi:type="dcterms:W3CDTF">2021-12-14T18:25:59Z</dcterms:created>
  <dcterms:modified xsi:type="dcterms:W3CDTF">2022-03-20T11:46:26Z</dcterms:modified>
</cp:coreProperties>
</file>