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sldIdLst>
    <p:sldId id="256" r:id="rId2"/>
    <p:sldId id="270" r:id="rId3"/>
    <p:sldId id="257" r:id="rId4"/>
    <p:sldId id="258" r:id="rId5"/>
    <p:sldId id="259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3" r:id="rId17"/>
    <p:sldId id="275" r:id="rId18"/>
    <p:sldId id="277" r:id="rId19"/>
    <p:sldId id="276" r:id="rId20"/>
    <p:sldId id="274" r:id="rId21"/>
    <p:sldId id="279" r:id="rId22"/>
    <p:sldId id="278" r:id="rId23"/>
    <p:sldId id="281" r:id="rId24"/>
    <p:sldId id="280" r:id="rId25"/>
    <p:sldId id="26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FECA9-1C91-4984-ACC0-4855E389FB13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FE0E5-3AE9-433E-A550-AB4F20C480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92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FE0E5-3AE9-433E-A550-AB4F20C4802E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011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732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42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87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369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3009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816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5445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38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16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716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853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24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0305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04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003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151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831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3F5C-D3E6-4694-A45E-278B057EEF52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7AC0B-A502-4E9F-A3AA-9F10E431FB9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191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15A2B-1661-4B8E-8F6D-DF57E38DB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961" y="426156"/>
            <a:ext cx="7163849" cy="2103398"/>
          </a:xfrm>
        </p:spPr>
        <p:txBody>
          <a:bodyPr>
            <a:normAutofit fontScale="90000"/>
          </a:bodyPr>
          <a:lstStyle/>
          <a:p>
            <a:r>
              <a:rPr lang="uk-UA" sz="4400" dirty="0"/>
              <a:t>    </a:t>
            </a:r>
            <a:br>
              <a:rPr lang="uk-UA" sz="4400" dirty="0"/>
            </a:br>
            <a:br>
              <a:rPr lang="uk-UA" sz="4400" dirty="0"/>
            </a:br>
            <a:r>
              <a:rPr lang="uk-UA" sz="4400" dirty="0"/>
              <a:t> </a:t>
            </a:r>
            <a:r>
              <a:rPr lang="uk-UA" sz="4400" b="1" i="1" dirty="0">
                <a:solidFill>
                  <a:srgbClr val="FFFF00"/>
                </a:solidFill>
              </a:rPr>
              <a:t>Розвиток творчих </a:t>
            </a:r>
            <a:br>
              <a:rPr lang="uk-UA" sz="4400" b="1" i="1" dirty="0">
                <a:solidFill>
                  <a:srgbClr val="FFFF00"/>
                </a:solidFill>
              </a:rPr>
            </a:br>
            <a:r>
              <a:rPr lang="uk-UA" sz="4400" b="1" i="1" dirty="0">
                <a:solidFill>
                  <a:srgbClr val="FFFF00"/>
                </a:solidFill>
              </a:rPr>
              <a:t>здібностей дітей          </a:t>
            </a:r>
            <a:br>
              <a:rPr lang="uk-UA" sz="4400" b="1" i="1" dirty="0">
                <a:solidFill>
                  <a:srgbClr val="FFFF00"/>
                </a:solidFill>
              </a:rPr>
            </a:br>
            <a:r>
              <a:rPr lang="uk-UA" sz="4400" b="1" i="1" dirty="0">
                <a:solidFill>
                  <a:srgbClr val="FFFF00"/>
                </a:solidFill>
              </a:rPr>
              <a:t>засобами музики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797FEA7-8057-4047-AF5F-E9408404A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1378" y="3643254"/>
            <a:ext cx="4865597" cy="1736891"/>
          </a:xfrm>
        </p:spPr>
        <p:txBody>
          <a:bodyPr>
            <a:noAutofit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З досвіду роботи</a:t>
            </a:r>
          </a:p>
          <a:p>
            <a:r>
              <a:rPr lang="uk-UA" b="1" i="1" dirty="0">
                <a:solidFill>
                  <a:schemeClr val="tx1"/>
                </a:solidFill>
              </a:rPr>
              <a:t>музичного керівника</a:t>
            </a:r>
          </a:p>
          <a:p>
            <a:r>
              <a:rPr lang="uk-UA" b="1" i="1" dirty="0" err="1">
                <a:solidFill>
                  <a:schemeClr val="tx1"/>
                </a:solidFill>
              </a:rPr>
              <a:t>Поздимирської</a:t>
            </a:r>
            <a:r>
              <a:rPr lang="uk-UA" b="1" i="1" dirty="0">
                <a:solidFill>
                  <a:schemeClr val="tx1"/>
                </a:solidFill>
              </a:rPr>
              <a:t> гімназії</a:t>
            </a:r>
          </a:p>
          <a:p>
            <a:r>
              <a:rPr lang="uk-UA" b="1" i="1" dirty="0" err="1">
                <a:solidFill>
                  <a:schemeClr val="tx1"/>
                </a:solidFill>
              </a:rPr>
              <a:t>Циганкової</a:t>
            </a:r>
            <a:r>
              <a:rPr lang="uk-UA" b="1" i="1" dirty="0">
                <a:solidFill>
                  <a:schemeClr val="tx1"/>
                </a:solidFill>
              </a:rPr>
              <a:t> Оксани Романівни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5C31C9-21F7-4D4B-BB8A-09AFCE4A8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86" y="2653542"/>
            <a:ext cx="38481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64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7FA330-B520-4A0B-A00F-ED3C5897265A}"/>
              </a:ext>
            </a:extLst>
          </p:cNvPr>
          <p:cNvSpPr txBox="1"/>
          <p:nvPr/>
        </p:nvSpPr>
        <p:spPr>
          <a:xfrm>
            <a:off x="1153551" y="429064"/>
            <a:ext cx="72870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Батьківщини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народу,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74AD1-F713-4487-847E-F67ED2207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932" y="2429096"/>
            <a:ext cx="5922542" cy="2761884"/>
          </a:xfrm>
          <a:prstGeom prst="round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7AF0CD-71D5-4C73-9629-38B5EB8BB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72" y="3301378"/>
            <a:ext cx="5807028" cy="312755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5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1554FD-0136-4DDE-8937-BE2A8D428738}"/>
              </a:ext>
            </a:extLst>
          </p:cNvPr>
          <p:cNvSpPr txBox="1"/>
          <p:nvPr/>
        </p:nvSpPr>
        <p:spPr>
          <a:xfrm>
            <a:off x="1252025" y="816318"/>
            <a:ext cx="66962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Дитячі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танцювальних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56E2EF-B489-41D7-B67E-01A4776F0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664" y="1770425"/>
            <a:ext cx="5251939" cy="3938954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B9C176-0885-4339-821B-C7117790C3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359" r="2820"/>
          <a:stretch/>
        </p:blipFill>
        <p:spPr>
          <a:xfrm>
            <a:off x="57317" y="2574387"/>
            <a:ext cx="6315347" cy="378421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86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BA0FF2-5A41-460D-9C43-8D6B73301F80}"/>
              </a:ext>
            </a:extLst>
          </p:cNvPr>
          <p:cNvSpPr txBox="1"/>
          <p:nvPr/>
        </p:nvSpPr>
        <p:spPr>
          <a:xfrm>
            <a:off x="886265" y="621547"/>
            <a:ext cx="76950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збагаченню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словникового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CBE3DE-CFC8-4E0E-A7EF-BF71AB67FA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205" r="206"/>
          <a:stretch/>
        </p:blipFill>
        <p:spPr>
          <a:xfrm>
            <a:off x="4949793" y="2006542"/>
            <a:ext cx="6355942" cy="362053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047A21-F493-43DE-9AF6-522AE2209D12}"/>
              </a:ext>
            </a:extLst>
          </p:cNvPr>
          <p:cNvSpPr txBox="1"/>
          <p:nvPr/>
        </p:nvSpPr>
        <p:spPr>
          <a:xfrm>
            <a:off x="1266093" y="351692"/>
            <a:ext cx="603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музичних інструментах грати 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разом нам цікаво, розвиваємо увагу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4D368-B2BF-4EAE-915F-14075601F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85" r="667"/>
          <a:stretch/>
        </p:blipFill>
        <p:spPr>
          <a:xfrm>
            <a:off x="2255520" y="1599138"/>
            <a:ext cx="7680960" cy="49071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9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EE188F-4CBB-4CBD-85C7-E84EAE76FCAF}"/>
              </a:ext>
            </a:extLst>
          </p:cNvPr>
          <p:cNvSpPr txBox="1"/>
          <p:nvPr/>
        </p:nvSpPr>
        <p:spPr>
          <a:xfrm>
            <a:off x="1477106" y="0"/>
            <a:ext cx="102272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Українська дитяча музика – це найцікавіший,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найдоступніший багатофункціональний матеріал 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виховання дітей дошкільного віку, що дає змогу оптимізувати виховний процес, дисциплінувати , забезпечити системність і послідовність роботи,  домогтися високої ефективності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виховного процесу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C14DD3-A438-45C0-9AA1-4C04A8EE6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101" y="3108543"/>
            <a:ext cx="6445771" cy="354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00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8F136-333C-41C9-A23E-5A2059EB2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uk-UA" dirty="0" err="1"/>
              <a:t>іздво</a:t>
            </a:r>
            <a:r>
              <a:rPr lang="uk-UA" dirty="0"/>
              <a:t> </a:t>
            </a:r>
            <a:r>
              <a:rPr lang="uk-UA" dirty="0" err="1"/>
              <a:t>зустрічаємо,танцюємо</a:t>
            </a:r>
            <a:r>
              <a:rPr lang="uk-UA" dirty="0"/>
              <a:t> та співаємо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BD138A-85CC-4556-867C-CA396B85F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FB999B-B9F4-4400-889E-30623666A451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F8D048-71B8-4B1E-907F-DBD65B93C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2FF8D43-32CF-4E14-AB67-DA33B726783B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C1AEB4D-A550-411A-A994-1513F6D26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4242" y="2755981"/>
            <a:ext cx="3194968" cy="6858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52DD3E8-75D9-4ED2-9A46-58DA6E718AE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076792" y="3520126"/>
            <a:ext cx="3194968" cy="243093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EBC459F-CCC4-44A5-9228-562FDAFD1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" y="1813560"/>
            <a:ext cx="9143842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65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82718-3C14-468D-985F-1A2DCD4F6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38E5B3-F635-4146-B06A-4E3D653808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7B7BF1-1A3A-4C68-8A1C-23012E2F190D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4D89481-2352-4A37-A2FE-9962910B1B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FF63A2E-A612-48F0-9747-611F9E63158D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FF757FFF-4D2A-41CD-8532-5C23FE756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1D48B9F-26BE-4A6B-94DE-28B4C542D5B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2154B1-D9E1-4CC9-84A2-B94EA229C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74" y="-51870"/>
            <a:ext cx="10034536" cy="663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65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B7EF25-2294-437F-8AED-B049CF6A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230FF0-36B7-453E-B44D-7A16C216A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0" y="15240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82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7865CA-1C4C-4A85-A7D0-B40FB4478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720" y="0"/>
            <a:ext cx="55740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9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627EAF-075E-4FBD-8361-DFCD8D63B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3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DDC77C-A243-4DA7-A15A-D93EE4B50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57" t="1855" r="13417" b="1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D36B82-F6EE-4766-A8D8-287293344D9A}"/>
              </a:ext>
            </a:extLst>
          </p:cNvPr>
          <p:cNvSpPr txBox="1"/>
          <p:nvPr/>
        </p:nvSpPr>
        <p:spPr>
          <a:xfrm>
            <a:off x="2194560" y="168812"/>
            <a:ext cx="98895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ВІЗИТНА КАРТКА</a:t>
            </a:r>
          </a:p>
          <a:p>
            <a:r>
              <a:rPr lang="uk-UA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народження: 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червня 1969р.</a:t>
            </a:r>
          </a:p>
          <a:p>
            <a:endParaRPr lang="uk-UA" sz="2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середня-спеціальна, вища.</a:t>
            </a:r>
          </a:p>
          <a:p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Закінчила: у 1989році Дзержинське Державне музичне училище, у 2005році      Горлівський державний педагогічний інститут іноземних мов.</a:t>
            </a:r>
          </a:p>
          <a:p>
            <a:r>
              <a:rPr lang="uk-UA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 перша.</a:t>
            </a:r>
          </a:p>
          <a:p>
            <a:r>
              <a:rPr lang="uk-UA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роботи: 34 роки.</a:t>
            </a:r>
          </a:p>
          <a:p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роботи: ЗДО (ясла садок)№15 «Золота рибка» </a:t>
            </a:r>
            <a:r>
              <a:rPr lang="uk-UA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Торецької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міської військово-цивільної адміністрації М. </a:t>
            </a:r>
            <a:r>
              <a:rPr lang="uk-UA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Торецьк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Бахмутського району, Донецької області;  </a:t>
            </a:r>
            <a:r>
              <a:rPr lang="uk-UA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Волсвинський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дитячий садок; </a:t>
            </a:r>
            <a:r>
              <a:rPr lang="uk-UA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Поздимир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4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ька</a:t>
            </a:r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гімназія.</a:t>
            </a:r>
          </a:p>
          <a:p>
            <a:r>
              <a:rPr lang="uk-UA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Професія: музичний керівник. </a:t>
            </a:r>
          </a:p>
        </p:txBody>
      </p:sp>
    </p:spTree>
    <p:extLst>
      <p:ext uri="{BB962C8B-B14F-4D97-AF65-F5344CB8AC3E}">
        <p14:creationId xmlns:p14="http://schemas.microsoft.com/office/powerpoint/2010/main" val="2525465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0F0EB4-3E37-4D8F-BAAC-D82652199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11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8B25D6-E869-4BB0-8493-B05A3F29E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1" y="-446090"/>
            <a:ext cx="5181600" cy="72639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3CCB60-39BF-4421-8A04-0B2A27ADF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0"/>
            <a:ext cx="518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37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B08EB1-93E1-43AA-897B-BF1AFBA10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51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225A56-6277-4373-A42D-80AA4BFAB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1258598"/>
            <a:ext cx="10942318" cy="1271242"/>
          </a:xfrm>
        </p:spPr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9AD223-84C6-4CA1-8A02-E7C344AB9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0"/>
            <a:ext cx="10180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37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9C4FDA-D7D4-4397-819F-DE0CF5C83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9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A57D58-E8B0-4F1B-9907-7E459DC23F6D}"/>
              </a:ext>
            </a:extLst>
          </p:cNvPr>
          <p:cNvSpPr txBox="1"/>
          <p:nvPr/>
        </p:nvSpPr>
        <p:spPr>
          <a:xfrm>
            <a:off x="989427" y="562708"/>
            <a:ext cx="1021314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ПОРАДИ: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«Як розвивати творчість дитини»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Підтримуйте бажання дитини пізнавати навколишній світ.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язливо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підтримуйте прагнення до творчості.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Відповідайте на чисельні дитячі питання.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Знаходьте слова підтримки щодо творчих пошуків дитини.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оцінюйте дитячу творчість негативно.</a:t>
            </a:r>
          </a:p>
          <a:p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Будьте терплячі щодо «дивних» творчих ідей.</a:t>
            </a:r>
          </a:p>
        </p:txBody>
      </p:sp>
    </p:spTree>
    <p:extLst>
      <p:ext uri="{BB962C8B-B14F-4D97-AF65-F5344CB8AC3E}">
        <p14:creationId xmlns:p14="http://schemas.microsoft.com/office/powerpoint/2010/main" val="278867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A62643-3CA2-4881-8437-153D83835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886" y="278791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 err="1"/>
              <a:t>Музично</a:t>
            </a:r>
            <a:r>
              <a:rPr lang="ru-RU" sz="3200" dirty="0"/>
              <a:t> – </a:t>
            </a:r>
            <a:r>
              <a:rPr lang="ru-RU" sz="3200" dirty="0" err="1"/>
              <a:t>естетичне</a:t>
            </a:r>
            <a:r>
              <a:rPr lang="ru-RU" sz="3200" dirty="0"/>
              <a:t> </a:t>
            </a:r>
            <a:r>
              <a:rPr lang="ru-RU" sz="3200" dirty="0" err="1"/>
              <a:t>виховання</a:t>
            </a:r>
            <a:r>
              <a:rPr lang="ru-RU" sz="3200" dirty="0"/>
              <a:t> </a:t>
            </a:r>
            <a:r>
              <a:rPr lang="ru-RU" sz="3200" dirty="0" err="1"/>
              <a:t>має</a:t>
            </a:r>
            <a:r>
              <a:rPr lang="ru-RU" sz="3200" dirty="0"/>
              <a:t> </a:t>
            </a:r>
            <a:r>
              <a:rPr lang="ru-RU" sz="3200" dirty="0" err="1"/>
              <a:t>універсальний</a:t>
            </a:r>
            <a:r>
              <a:rPr lang="ru-RU" sz="3200" dirty="0"/>
              <a:t> характер і тому </a:t>
            </a:r>
            <a:r>
              <a:rPr lang="ru-RU" sz="3200" dirty="0" err="1"/>
              <a:t>ефективно</a:t>
            </a:r>
            <a:r>
              <a:rPr lang="ru-RU" sz="3200" dirty="0"/>
              <a:t> </a:t>
            </a:r>
            <a:r>
              <a:rPr lang="ru-RU" sz="3200" dirty="0" err="1"/>
              <a:t>використовується</a:t>
            </a:r>
            <a:r>
              <a:rPr lang="ru-RU" sz="3200" dirty="0"/>
              <a:t> в </a:t>
            </a:r>
            <a:r>
              <a:rPr lang="ru-RU" sz="3200" dirty="0" err="1"/>
              <a:t>роботі</a:t>
            </a:r>
            <a:r>
              <a:rPr lang="ru-RU" sz="3200" dirty="0"/>
              <a:t> з </a:t>
            </a:r>
            <a:r>
              <a:rPr lang="ru-RU" sz="3200" dirty="0" err="1"/>
              <a:t>дітьми</a:t>
            </a:r>
            <a:r>
              <a:rPr lang="ru-RU" sz="3200" dirty="0"/>
              <a:t> </a:t>
            </a:r>
            <a:r>
              <a:rPr lang="ru-RU" sz="3200" dirty="0" err="1"/>
              <a:t>різного</a:t>
            </a:r>
            <a:r>
              <a:rPr lang="ru-RU" sz="3200" dirty="0"/>
              <a:t> </a:t>
            </a:r>
            <a:r>
              <a:rPr lang="ru-RU" sz="3200" dirty="0" err="1"/>
              <a:t>віку</a:t>
            </a:r>
            <a:r>
              <a:rPr lang="ru-RU" sz="3200" dirty="0"/>
              <a:t> та </a:t>
            </a:r>
            <a:r>
              <a:rPr lang="ru-RU" sz="3200" dirty="0" err="1"/>
              <a:t>рівню</a:t>
            </a:r>
            <a:r>
              <a:rPr lang="ru-RU" sz="3200" dirty="0"/>
              <a:t> </a:t>
            </a:r>
            <a:r>
              <a:rPr lang="ru-RU" sz="3200" dirty="0" err="1"/>
              <a:t>розвитку</a:t>
            </a:r>
            <a:r>
              <a:rPr lang="ru-RU" sz="3200" dirty="0"/>
              <a:t>.</a:t>
            </a:r>
            <a:endParaRPr lang="uk-UA" sz="3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BE4417-7E31-4354-990C-F5D29C461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332" y="3268247"/>
            <a:ext cx="6151474" cy="34139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528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DB779-A379-4D55-B006-9DD23720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69" y="609599"/>
            <a:ext cx="8596668" cy="4848665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tx1"/>
                </a:solidFill>
              </a:rPr>
              <a:t>Завдання: </a:t>
            </a:r>
            <a:br>
              <a:rPr lang="uk-UA" sz="2400" dirty="0"/>
            </a:br>
            <a:br>
              <a:rPr lang="uk-UA" sz="1800" dirty="0"/>
            </a:br>
            <a:r>
              <a:rPr lang="uk-UA" sz="1800" dirty="0">
                <a:solidFill>
                  <a:schemeClr val="tx1"/>
                </a:solidFill>
              </a:rPr>
              <a:t>- виховання у дошкільників позитивного ставлення до музичного мистецтва;</a:t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- організація музичного виховання дітей дошкільного віку на матеріалі музичної творчості;</a:t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- ознайомлення дошкільнят з музичною творчістю України, сприяння вивченню рідної мови, культури та звичаїв народу;</a:t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- розвиток музичних здібностей, умінь музичної інтерпретації, емоційної, інтелектуальної сфер особистості;</a:t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uk-UA" sz="1800" dirty="0">
                <a:solidFill>
                  <a:schemeClr val="tx1"/>
                </a:solidFill>
              </a:rPr>
              <a:t>- набуття досвіду творчої співпраці з дітьми і дорослими в музично-театралізованих розвагах та святах.</a:t>
            </a:r>
          </a:p>
        </p:txBody>
      </p:sp>
    </p:spTree>
    <p:extLst>
      <p:ext uri="{BB962C8B-B14F-4D97-AF65-F5344CB8AC3E}">
        <p14:creationId xmlns:p14="http://schemas.microsoft.com/office/powerpoint/2010/main" val="3847873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E5210-2927-4C68-9AC1-EDA36BF32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61" y="201637"/>
            <a:ext cx="8596668" cy="421561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етоди та прийоми: 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Словесні:</a:t>
            </a:r>
            <a:br>
              <a:rPr lang="uk-UA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r>
              <a:rPr lang="uk-UA" sz="27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історію виникнення музики, особливості її виконання; </a:t>
            </a:r>
            <a:b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 змісту пісень, значення </a:t>
            </a:r>
            <a:r>
              <a:rPr lang="uk-UA" sz="27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 МУЗИЧНИХ</a:t>
            </a:r>
            <a: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термінів; </a:t>
            </a:r>
            <a:b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бесіди з дітьми, спрямовані на формування інтересу до  музики.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A1E610-C7FF-4E8C-B22B-005B674B7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951" y="3828173"/>
            <a:ext cx="5034475" cy="28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8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705DFD-1ADE-4E63-BA95-09324C59B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ACC114-AA60-477D-8E47-70DBEEA11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940" y="0"/>
            <a:ext cx="8785097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2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8644E-FEEF-4951-B4CE-B57416CEC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260209"/>
          </a:xfrm>
        </p:spPr>
        <p:txBody>
          <a:bodyPr>
            <a:normAutofit fontScale="90000"/>
          </a:bodyPr>
          <a:lstStyle/>
          <a:p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Практичні: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вокальні і танцювальні вправи</a:t>
            </a:r>
            <a:br>
              <a:rPr lang="uk-UA" sz="31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ігри </a:t>
            </a:r>
            <a:br>
              <a:rPr lang="uk-UA" sz="31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традиційні українські свята та розваги</a:t>
            </a:r>
            <a:endParaRPr lang="uk-UA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DE8975-29BA-46A2-A03C-80C8484B9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3145228"/>
            <a:ext cx="3345840" cy="334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25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5C5823-B448-4DB9-878F-99A2FA0C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748" y="1793632"/>
            <a:ext cx="4087252" cy="4454770"/>
          </a:xfrm>
          <a:prstGeom prst="round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9C11A9-81A8-4542-9ACA-5DE0E7366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022" y="3130749"/>
            <a:ext cx="6997726" cy="3356804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0037E1-0903-4B8C-9E43-2A0EA1739989}"/>
              </a:ext>
            </a:extLst>
          </p:cNvPr>
          <p:cNvSpPr txBox="1"/>
          <p:nvPr/>
        </p:nvSpPr>
        <p:spPr>
          <a:xfrm>
            <a:off x="1631852" y="407963"/>
            <a:ext cx="74980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Жанри дитячої музики: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пісні,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дражнилки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лічилки, небилиці,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жартівливі пісні, а також прозові приповідки, скоромовки, загадки, казки, танці, марш.</a:t>
            </a:r>
          </a:p>
        </p:txBody>
      </p:sp>
    </p:spTree>
    <p:extLst>
      <p:ext uri="{BB962C8B-B14F-4D97-AF65-F5344CB8AC3E}">
        <p14:creationId xmlns:p14="http://schemas.microsoft.com/office/powerpoint/2010/main" val="2808595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42048B-D1CF-42ED-840A-67A776012AF8}"/>
              </a:ext>
            </a:extLst>
          </p:cNvPr>
          <p:cNvSpPr txBox="1"/>
          <p:nvPr/>
        </p:nvSpPr>
        <p:spPr>
          <a:xfrm>
            <a:off x="433137" y="474345"/>
            <a:ext cx="9315774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00" dirty="0"/>
              <a:t>     </a:t>
            </a:r>
            <a:r>
              <a:rPr lang="ru-RU" sz="2800" dirty="0" err="1"/>
              <a:t>Найважливішими</a:t>
            </a:r>
            <a:r>
              <a:rPr lang="ru-RU" sz="2800" dirty="0"/>
              <a:t> жанрами </a:t>
            </a:r>
            <a:r>
              <a:rPr lang="ru-RU" sz="2800" dirty="0" err="1"/>
              <a:t>дитячого</a:t>
            </a:r>
            <a:r>
              <a:rPr lang="ru-RU" sz="2800" dirty="0"/>
              <a:t>      </a:t>
            </a:r>
          </a:p>
          <a:p>
            <a:r>
              <a:rPr lang="ru-RU" sz="2800" dirty="0"/>
              <a:t> </a:t>
            </a:r>
            <a:r>
              <a:rPr lang="ru-RU" sz="2800" dirty="0" err="1"/>
              <a:t>музикування</a:t>
            </a:r>
            <a:r>
              <a:rPr lang="ru-RU" sz="2800" dirty="0"/>
              <a:t> є : </a:t>
            </a:r>
            <a:r>
              <a:rPr lang="ru-RU" sz="2800" dirty="0" err="1"/>
              <a:t>колискова</a:t>
            </a:r>
            <a:r>
              <a:rPr lang="ru-RU" sz="2800" dirty="0"/>
              <a:t> -   активно </a:t>
            </a:r>
          </a:p>
          <a:p>
            <a:r>
              <a:rPr lang="ru-RU" sz="2800" dirty="0" err="1"/>
              <a:t>діючий</a:t>
            </a:r>
            <a:r>
              <a:rPr lang="ru-RU" sz="2800" dirty="0"/>
              <a:t>  </a:t>
            </a:r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виховання</a:t>
            </a:r>
            <a:r>
              <a:rPr lang="ru-RU" sz="2800" dirty="0"/>
              <a:t> </a:t>
            </a:r>
            <a:r>
              <a:rPr lang="ru-RU" sz="2800" dirty="0" err="1"/>
              <a:t>художнього</a:t>
            </a:r>
            <a:r>
              <a:rPr lang="ru-RU" sz="2800" dirty="0"/>
              <a:t> смаку </a:t>
            </a:r>
            <a:r>
              <a:rPr lang="ru-RU" sz="2800" dirty="0" err="1"/>
              <a:t>дитини</a:t>
            </a:r>
            <a:endParaRPr lang="uk-UA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E86CE3-4397-4A79-9AD2-D0750F2A9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" y="1905506"/>
            <a:ext cx="10550769" cy="460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37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Схема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Схем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хема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TM04033919[[fn=Схема]]</Template>
  <TotalTime>246</TotalTime>
  <Words>480</Words>
  <Application>Microsoft Office PowerPoint</Application>
  <PresentationFormat>Широкий екран</PresentationFormat>
  <Paragraphs>46</Paragraphs>
  <Slides>25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1" baseType="lpstr">
      <vt:lpstr>Arial</vt:lpstr>
      <vt:lpstr>Calibri</vt:lpstr>
      <vt:lpstr>Roboto</vt:lpstr>
      <vt:lpstr>Times New Roman</vt:lpstr>
      <vt:lpstr>Tw Cen MT</vt:lpstr>
      <vt:lpstr>Схема</vt:lpstr>
      <vt:lpstr>       Розвиток творчих  здібностей дітей           засобами музики</vt:lpstr>
      <vt:lpstr>Презентація PowerPoint</vt:lpstr>
      <vt:lpstr>Презентація PowerPoint</vt:lpstr>
      <vt:lpstr>Завдання:   - виховання у дошкільників позитивного ставлення до музичного мистецтва; - організація музичного виховання дітей дошкільного віку на матеріалі музичної творчості; - ознайомлення дошкільнят з музичною творчістю України, сприяння вивченню рідної мови, культури та звичаїв народу; - розвиток музичних здібностей, умінь музичної інтерпретації, емоційної, інтелектуальної сфер особистості; - набуття досвіду творчої співпраці з дітьми і дорослими в музично-театралізованих розвагах та святах.</vt:lpstr>
      <vt:lpstr>Методи та прийоми:   - Словесні: ПОВІДОМЛЕння про історію виникнення музики, особливості її виконання;  пояснення змісту пісень, значення НОВИХ МУЗИЧНИХ термінів;  бесіди з дітьми, спрямовані на формування інтересу до  музики.</vt:lpstr>
      <vt:lpstr>Презентація PowerPoint</vt:lpstr>
      <vt:lpstr>Практичні: - вокальні і танцювальні вправи - ігри  - традиційні українські свята та розваги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Різдво зустрічаємо,танцюємо та співаємо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Розвиток творчих здібностей дітей засобами музики</dc:title>
  <dc:creator>Леся</dc:creator>
  <cp:lastModifiedBy>Адмін</cp:lastModifiedBy>
  <cp:revision>24</cp:revision>
  <dcterms:created xsi:type="dcterms:W3CDTF">2023-12-15T10:28:16Z</dcterms:created>
  <dcterms:modified xsi:type="dcterms:W3CDTF">2024-03-19T11:59:32Z</dcterms:modified>
</cp:coreProperties>
</file>